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</p:sldMasterIdLst>
  <p:handoutMasterIdLst>
    <p:handoutMasterId r:id="rId11"/>
  </p:handoutMasterIdLst>
  <p:sldIdLst>
    <p:sldId id="257" r:id="rId2"/>
    <p:sldId id="256" r:id="rId3"/>
    <p:sldId id="259" r:id="rId4"/>
    <p:sldId id="260" r:id="rId5"/>
    <p:sldId id="261" r:id="rId6"/>
    <p:sldId id="263" r:id="rId7"/>
    <p:sldId id="262" r:id="rId8"/>
    <p:sldId id="264" r:id="rId9"/>
    <p:sldId id="265" r:id="rId10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8"/>
      </p:sldLst>
    </p:custShow>
  </p:custShow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0B9C17-7965-463C-B562-CD25D893D4F8}" type="datetimeFigureOut">
              <a:rPr lang="fa-IR" smtClean="0"/>
              <a:t>30/12/1436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D2655D3-743B-4A36-97C1-34245147871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2046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A581-FDCE-4668-8AC1-8FBB750369B4}" type="datetimeFigureOut">
              <a:rPr lang="fa-IR" smtClean="0"/>
              <a:t>30/12/1436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5655-542A-4D48-AAFD-94DBA75493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935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A581-FDCE-4668-8AC1-8FBB750369B4}" type="datetimeFigureOut">
              <a:rPr lang="fa-IR" smtClean="0"/>
              <a:t>30/12/1436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5655-542A-4D48-AAFD-94DBA75493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823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A581-FDCE-4668-8AC1-8FBB750369B4}" type="datetimeFigureOut">
              <a:rPr lang="fa-IR" smtClean="0"/>
              <a:t>30/12/1436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5655-542A-4D48-AAFD-94DBA75493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068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A581-FDCE-4668-8AC1-8FBB750369B4}" type="datetimeFigureOut">
              <a:rPr lang="fa-IR" smtClean="0"/>
              <a:t>30/12/1436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5655-542A-4D48-AAFD-94DBA75493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604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A581-FDCE-4668-8AC1-8FBB750369B4}" type="datetimeFigureOut">
              <a:rPr lang="fa-IR" smtClean="0"/>
              <a:t>30/12/1436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5655-542A-4D48-AAFD-94DBA75493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255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A581-FDCE-4668-8AC1-8FBB750369B4}" type="datetimeFigureOut">
              <a:rPr lang="fa-IR" smtClean="0"/>
              <a:t>30/12/1436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5655-542A-4D48-AAFD-94DBA75493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580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A581-FDCE-4668-8AC1-8FBB750369B4}" type="datetimeFigureOut">
              <a:rPr lang="fa-IR" smtClean="0"/>
              <a:t>30/12/1436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5655-542A-4D48-AAFD-94DBA75493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91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A581-FDCE-4668-8AC1-8FBB750369B4}" type="datetimeFigureOut">
              <a:rPr lang="fa-IR" smtClean="0"/>
              <a:t>30/12/1436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5655-542A-4D48-AAFD-94DBA75493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1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A581-FDCE-4668-8AC1-8FBB750369B4}" type="datetimeFigureOut">
              <a:rPr lang="fa-IR" smtClean="0"/>
              <a:t>30/12/1436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5655-542A-4D48-AAFD-94DBA75493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395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A581-FDCE-4668-8AC1-8FBB750369B4}" type="datetimeFigureOut">
              <a:rPr lang="fa-IR" smtClean="0"/>
              <a:t>30/12/1436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5655-542A-4D48-AAFD-94DBA75493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254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A581-FDCE-4668-8AC1-8FBB750369B4}" type="datetimeFigureOut">
              <a:rPr lang="fa-IR" smtClean="0"/>
              <a:t>30/12/1436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5655-542A-4D48-AAFD-94DBA75493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643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A581-FDCE-4668-8AC1-8FBB750369B4}" type="datetimeFigureOut">
              <a:rPr lang="fa-IR" smtClean="0"/>
              <a:t>30/12/1436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5655-542A-4D48-AAFD-94DBA75493C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01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17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jpg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68" y="0"/>
            <a:ext cx="914142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4" t="-208" r="2334" b="73333"/>
          <a:stretch/>
        </p:blipFill>
        <p:spPr>
          <a:xfrm>
            <a:off x="10287000" y="-85723"/>
            <a:ext cx="2271713" cy="7115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4" t="-208" r="2334" b="73333"/>
          <a:stretch/>
        </p:blipFill>
        <p:spPr>
          <a:xfrm>
            <a:off x="-614363" y="-85723"/>
            <a:ext cx="2457451" cy="70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3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6" y="-634255"/>
            <a:ext cx="12644728" cy="8614294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4384808" y="183992"/>
            <a:ext cx="3079377" cy="1344706"/>
          </a:xfrm>
          <a:prstGeom prst="downArrowCallout">
            <a:avLst>
              <a:gd name="adj1" fmla="val 27000"/>
              <a:gd name="adj2" fmla="val 113000"/>
              <a:gd name="adj3" fmla="val 25000"/>
              <a:gd name="adj4" fmla="val 65977"/>
            </a:avLst>
          </a:prstGeom>
          <a:ln w="76200">
            <a:noFill/>
          </a:ln>
          <a:effectLst>
            <a:glow rad="101600">
              <a:srgbClr val="FF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عزاداری اهل بیت </a:t>
            </a:r>
            <a:r>
              <a:rPr lang="fa-I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علیهم السلام</a:t>
            </a:r>
            <a:endParaRPr lang="fa-I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4207" y="1586754"/>
            <a:ext cx="10959353" cy="13446"/>
          </a:xfrm>
          <a:prstGeom prst="line">
            <a:avLst/>
          </a:prstGeom>
          <a:scene3d>
            <a:camera prst="orthographicFront"/>
            <a:lightRig rig="freezing" dir="t"/>
          </a:scene3d>
          <a:sp3d extrusionH="101600" contourW="76200" prstMaterial="metal">
            <a:extrusionClr>
              <a:schemeClr val="tx1"/>
            </a:extrusion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Up Arrow Callout 11"/>
          <p:cNvSpPr/>
          <p:nvPr/>
        </p:nvSpPr>
        <p:spPr>
          <a:xfrm>
            <a:off x="10543511" y="1600200"/>
            <a:ext cx="1371583" cy="1573305"/>
          </a:xfrm>
          <a:prstGeom prst="upArrow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635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2  Titr" panose="00000700000000000000" pitchFamily="2" charset="-78"/>
              </a:rPr>
              <a:t>سیاه پوشی</a:t>
            </a:r>
            <a:endParaRPr lang="fa-IR" sz="2400" b="1" dirty="0">
              <a:ln w="6350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8566353" y="1586748"/>
            <a:ext cx="1385035" cy="1573305"/>
          </a:xfrm>
          <a:prstGeom prst="upArrow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سینه زدن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6738852" y="1600200"/>
            <a:ext cx="1411930" cy="1573305"/>
          </a:xfrm>
          <a:prstGeom prst="upArrow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cs typeface="2  Titr" panose="00000700000000000000" pitchFamily="2" charset="-78"/>
              </a:rPr>
              <a:t>زنجیر</a:t>
            </a:r>
            <a:endParaRPr lang="fa-IR" sz="4400" dirty="0">
              <a:cs typeface="2  Titr" panose="00000700000000000000" pitchFamily="2" charset="-78"/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5030441" y="1586747"/>
            <a:ext cx="1344683" cy="1573305"/>
          </a:xfrm>
          <a:prstGeom prst="upArrowCallou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extrusionClr>
              <a:srgbClr val="FF0000"/>
            </a:extrusionClr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cs typeface="2  Titr" panose="00000700000000000000" pitchFamily="2" charset="-78"/>
              </a:rPr>
              <a:t>خرافه</a:t>
            </a:r>
            <a:endParaRPr lang="fa-IR" sz="4000" dirty="0">
              <a:cs typeface="2  Titr" panose="00000700000000000000" pitchFamily="2" charset="-78"/>
            </a:endParaRPr>
          </a:p>
        </p:txBody>
      </p:sp>
      <p:sp>
        <p:nvSpPr>
          <p:cNvPr id="16" name="Up Arrow Callout 15"/>
          <p:cNvSpPr/>
          <p:nvPr/>
        </p:nvSpPr>
        <p:spPr>
          <a:xfrm>
            <a:off x="3286625" y="1586747"/>
            <a:ext cx="1425378" cy="1573305"/>
          </a:xfrm>
          <a:prstGeom prst="upArrowCallout">
            <a:avLst/>
          </a:prstGeom>
          <a:solidFill>
            <a:srgbClr val="C0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extrusionClr>
              <a:srgbClr val="FFFF00"/>
            </a:extrusionClr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2  Titr" panose="00000700000000000000" pitchFamily="2" charset="-78"/>
              </a:rPr>
              <a:t>تیغ زدن</a:t>
            </a:r>
            <a:endParaRPr lang="fa-IR" sz="3200" dirty="0">
              <a:cs typeface="2  Titr" panose="00000700000000000000" pitchFamily="2" charset="-78"/>
            </a:endParaRPr>
          </a:p>
        </p:txBody>
      </p:sp>
      <p:sp>
        <p:nvSpPr>
          <p:cNvPr id="20" name="Up Arrow Callout 19"/>
          <p:cNvSpPr/>
          <p:nvPr/>
        </p:nvSpPr>
        <p:spPr>
          <a:xfrm>
            <a:off x="1637958" y="1586747"/>
            <a:ext cx="1425378" cy="1573305"/>
          </a:xfrm>
          <a:prstGeom prst="upArrowCallou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extrusionClr>
              <a:srgbClr val="FFFF00"/>
            </a:extrusionClr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2  Titr" panose="00000700000000000000" pitchFamily="2" charset="-78"/>
              </a:rPr>
              <a:t>قمه زدن</a:t>
            </a:r>
            <a:endParaRPr lang="fa-IR" sz="3200" dirty="0">
              <a:cs typeface="2  Titr" panose="000007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4868" r="7490" b="20211"/>
          <a:stretch/>
        </p:blipFill>
        <p:spPr>
          <a:xfrm>
            <a:off x="10331160" y="3672892"/>
            <a:ext cx="1844544" cy="331369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soft" dir="t"/>
          </a:scene3d>
          <a:sp3d prstMaterial="metal"/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19" b="13272"/>
          <a:stretch/>
        </p:blipFill>
        <p:spPr>
          <a:xfrm>
            <a:off x="8228300" y="3324841"/>
            <a:ext cx="2061139" cy="167429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flat" dir="t"/>
          </a:scene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32518" r="10833" b="16103"/>
          <a:stretch/>
        </p:blipFill>
        <p:spPr>
          <a:xfrm>
            <a:off x="8270021" y="5012577"/>
            <a:ext cx="2061139" cy="148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5" t="17937" r="-5362" b="20095"/>
          <a:stretch/>
        </p:blipFill>
        <p:spPr>
          <a:xfrm>
            <a:off x="7292410" y="3311396"/>
            <a:ext cx="986972" cy="168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85" y="5126117"/>
            <a:ext cx="1761067" cy="132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28" y="3341050"/>
            <a:ext cx="949559" cy="167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Up Arrow Callout 31"/>
          <p:cNvSpPr/>
          <p:nvPr/>
        </p:nvSpPr>
        <p:spPr>
          <a:xfrm>
            <a:off x="123861" y="1586746"/>
            <a:ext cx="1290808" cy="1573305"/>
          </a:xfrm>
          <a:prstGeom prst="upArrowCallou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convex"/>
            <a:extrusionClr>
              <a:srgbClr val="FFFF00"/>
            </a:extrusionClr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2  Titr" panose="00000700000000000000" pitchFamily="2" charset="-78"/>
              </a:rPr>
              <a:t>هروله</a:t>
            </a:r>
            <a:endParaRPr lang="fa-IR" sz="3200" dirty="0">
              <a:cs typeface="2  Titr" panose="000007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47842" r="22713" b="8476"/>
          <a:stretch/>
        </p:blipFill>
        <p:spPr>
          <a:xfrm>
            <a:off x="4952808" y="3341049"/>
            <a:ext cx="1450620" cy="155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6" r="9022" b="23995"/>
          <a:stretch/>
        </p:blipFill>
        <p:spPr>
          <a:xfrm>
            <a:off x="4883965" y="5139562"/>
            <a:ext cx="1588306" cy="134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25" y="3341049"/>
            <a:ext cx="1425378" cy="130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2" r="46599" b="8129"/>
          <a:stretch/>
        </p:blipFill>
        <p:spPr>
          <a:xfrm>
            <a:off x="3141918" y="4855807"/>
            <a:ext cx="1695778" cy="169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3" t="-1" r="4333" b="3078"/>
          <a:stretch/>
        </p:blipFill>
        <p:spPr>
          <a:xfrm>
            <a:off x="1633936" y="3284167"/>
            <a:ext cx="1416082" cy="146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1" t="8584" r="32418" b="13972"/>
          <a:stretch/>
        </p:blipFill>
        <p:spPr>
          <a:xfrm>
            <a:off x="1614503" y="4706121"/>
            <a:ext cx="1454947" cy="184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37124" r="31673"/>
          <a:stretch/>
        </p:blipFill>
        <p:spPr>
          <a:xfrm>
            <a:off x="90083" y="3330092"/>
            <a:ext cx="1550926" cy="141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 r="5156"/>
          <a:stretch/>
        </p:blipFill>
        <p:spPr>
          <a:xfrm>
            <a:off x="81996" y="4844018"/>
            <a:ext cx="1586571" cy="158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2449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7705" r="1551" b="12511"/>
          <a:stretch/>
        </p:blipFill>
        <p:spPr>
          <a:xfrm>
            <a:off x="0" y="0"/>
            <a:ext cx="12187238" cy="6902245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>
          <a:xfrm flipV="1">
            <a:off x="4891875" y="908787"/>
            <a:ext cx="1169233" cy="1394086"/>
          </a:xfrm>
          <a:prstGeom prst="bentUpArrow">
            <a:avLst>
              <a:gd name="adj1" fmla="val 25000"/>
              <a:gd name="adj2" fmla="val 27113"/>
              <a:gd name="adj3" fmla="val 25000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Flowchart: Punched Tape 14"/>
          <p:cNvSpPr/>
          <p:nvPr/>
        </p:nvSpPr>
        <p:spPr>
          <a:xfrm>
            <a:off x="1349114" y="91390"/>
            <a:ext cx="9129009" cy="1663909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cs typeface="2  Mitra_4 (MRT)" panose="00000700000000000000" pitchFamily="2" charset="-78"/>
              </a:rPr>
              <a:t>احـــکــام</a:t>
            </a:r>
            <a:r>
              <a:rPr lang="fa-IR" sz="6600" dirty="0" smtClean="0">
                <a:solidFill>
                  <a:sysClr val="windowText" lastClr="000000"/>
                </a:solidFill>
                <a:cs typeface="2  Mitra_4 (MRT)" panose="00000700000000000000" pitchFamily="2" charset="-78"/>
              </a:rPr>
              <a:t> سـیــاه پـوشـی</a:t>
            </a:r>
            <a:endParaRPr lang="fa-IR" sz="6600" dirty="0">
              <a:solidFill>
                <a:sysClr val="windowText" lastClr="000000"/>
              </a:solidFill>
              <a:cs typeface="2  Mitra_4 (MRT)" panose="00000700000000000000" pitchFamily="2" charset="-78"/>
            </a:endParaRPr>
          </a:p>
        </p:txBody>
      </p:sp>
      <p:sp>
        <p:nvSpPr>
          <p:cNvPr id="19" name="Vertical Scroll 18"/>
          <p:cNvSpPr/>
          <p:nvPr/>
        </p:nvSpPr>
        <p:spPr>
          <a:xfrm>
            <a:off x="838200" y="2329682"/>
            <a:ext cx="9653998" cy="4283708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/>
            <a:r>
              <a:rPr lang="fa-IR" sz="4000" dirty="0" smtClean="0">
                <a:solidFill>
                  <a:schemeClr val="tx1"/>
                </a:solidFill>
                <a:cs typeface="2  Mitra_1 (MRT)" panose="00000700000000000000" pitchFamily="2" charset="-78"/>
              </a:rPr>
              <a:t>حکم کلی در پوشش لباس مشکی کراهت است البته  چادر، عبا، عمامه و کفش استثناء شده است.</a:t>
            </a:r>
          </a:p>
          <a:p>
            <a:pPr algn="justLow"/>
            <a:r>
              <a:rPr lang="fa-IR" sz="4000" dirty="0" smtClean="0">
                <a:solidFill>
                  <a:schemeClr val="tx1"/>
                </a:solidFill>
                <a:cs typeface="2  Mitra_1 (MRT)" panose="00000700000000000000" pitchFamily="2" charset="-78"/>
              </a:rPr>
              <a:t>اما با توجه به این که سبب تعظیم شعائر می گردد کراهت آن تحت الشعاع قرار گرفته و مانعی ندارد.</a:t>
            </a:r>
            <a:r>
              <a:rPr lang="fa-IR" sz="4000" dirty="0">
                <a:solidFill>
                  <a:schemeClr val="tx1"/>
                </a:solidFill>
                <a:cs typeface="2  Mitra_1 (MRT)" panose="00000700000000000000" pitchFamily="2" charset="-78"/>
              </a:rPr>
              <a:t> </a:t>
            </a:r>
            <a:endParaRPr lang="fa-IR" sz="4000" dirty="0" smtClean="0">
              <a:solidFill>
                <a:schemeClr val="tx1"/>
              </a:solidFill>
              <a:cs typeface="2  Mitra_1 (MRT)" panose="00000700000000000000" pitchFamily="2" charset="-78"/>
            </a:endParaRPr>
          </a:p>
          <a:p>
            <a:pPr algn="l"/>
            <a:r>
              <a:rPr lang="fa-IR" sz="2400" dirty="0" smtClean="0">
                <a:solidFill>
                  <a:schemeClr val="tx1"/>
                </a:solidFill>
                <a:cs typeface="2  Mitra_1 (MRT)" panose="00000700000000000000" pitchFamily="2" charset="-78"/>
              </a:rPr>
              <a:t>(</a:t>
            </a:r>
            <a:r>
              <a:rPr lang="fa-IR" sz="2400" dirty="0">
                <a:solidFill>
                  <a:schemeClr val="tx1"/>
                </a:solidFill>
                <a:cs typeface="2  Mitra_1 (MRT)" panose="00000700000000000000" pitchFamily="2" charset="-78"/>
              </a:rPr>
              <a:t>بنابر نظر اغلب مراجع) </a:t>
            </a:r>
          </a:p>
        </p:txBody>
      </p:sp>
    </p:spTree>
    <p:extLst>
      <p:ext uri="{BB962C8B-B14F-4D97-AF65-F5344CB8AC3E}">
        <p14:creationId xmlns:p14="http://schemas.microsoft.com/office/powerpoint/2010/main" val="31495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4" y="2110395"/>
            <a:ext cx="2214009" cy="145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6" t="7705" r="1551" b="12511"/>
          <a:stretch/>
        </p:blipFill>
        <p:spPr>
          <a:xfrm>
            <a:off x="0" y="0"/>
            <a:ext cx="12187238" cy="6902245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>
          <a:xfrm flipV="1">
            <a:off x="5067147" y="1131422"/>
            <a:ext cx="1169233" cy="1394086"/>
          </a:xfrm>
          <a:prstGeom prst="bentUpArrow">
            <a:avLst>
              <a:gd name="adj1" fmla="val 25000"/>
              <a:gd name="adj2" fmla="val 27113"/>
              <a:gd name="adj3" fmla="val 25000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Flowchart: Punched Tape 5"/>
          <p:cNvSpPr/>
          <p:nvPr/>
        </p:nvSpPr>
        <p:spPr>
          <a:xfrm>
            <a:off x="1334600" y="178474"/>
            <a:ext cx="9129009" cy="1663909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cs typeface="2  Mitra_4 (MRT)" panose="00000700000000000000" pitchFamily="2" charset="-78"/>
              </a:rPr>
              <a:t>احـــکــام</a:t>
            </a:r>
            <a:r>
              <a:rPr lang="fa-IR" sz="6600" dirty="0" smtClean="0">
                <a:solidFill>
                  <a:sysClr val="windowText" lastClr="000000"/>
                </a:solidFill>
                <a:cs typeface="2  Mitra_4 (MRT)" panose="00000700000000000000" pitchFamily="2" charset="-78"/>
              </a:rPr>
              <a:t> سینه زدن</a:t>
            </a:r>
            <a:endParaRPr lang="fa-IR" sz="6600" dirty="0">
              <a:solidFill>
                <a:sysClr val="windowText" lastClr="000000"/>
              </a:solidFill>
              <a:cs typeface="2  Mitra_4 (MRT)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0463" y="2619687"/>
            <a:ext cx="7851284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ar-SA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سینه زنی و زنجیر زنی از روش های عزاداری سنتی </a:t>
            </a:r>
            <a:r>
              <a:rPr lang="fa-IR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و شعائر حسینی است و </a:t>
            </a:r>
            <a:r>
              <a:rPr lang="ar-SA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 </a:t>
            </a:r>
            <a:r>
              <a:rPr lang="ar-SA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اشکال </a:t>
            </a:r>
            <a:r>
              <a:rPr lang="ar-SA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ندارد</a:t>
            </a:r>
            <a:r>
              <a:rPr lang="fa-IR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.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ar-SA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ولى از آسيب رساندن </a:t>
            </a:r>
            <a:r>
              <a:rPr lang="fa-IR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جدّی و قابل اعتنا، </a:t>
            </a:r>
            <a:r>
              <a:rPr lang="ar-SA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به </a:t>
            </a:r>
            <a:r>
              <a:rPr lang="ar-SA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بدن خوددارى </a:t>
            </a:r>
            <a:r>
              <a:rPr lang="ar-SA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شود</a:t>
            </a:r>
            <a:r>
              <a:rPr lang="fa-IR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>
          <a:xfrm>
            <a:off x="653972" y="3832273"/>
            <a:ext cx="2109491" cy="12410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1"/>
          <a:stretch/>
        </p:blipFill>
        <p:spPr>
          <a:xfrm>
            <a:off x="574879" y="5288652"/>
            <a:ext cx="2267675" cy="13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7705" r="1551" b="12511"/>
          <a:stretch/>
        </p:blipFill>
        <p:spPr>
          <a:xfrm>
            <a:off x="0" y="0"/>
            <a:ext cx="12187238" cy="69022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773" y="2519647"/>
            <a:ext cx="101342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آنچه لازم است این است که همه بر </a:t>
            </a:r>
            <a:r>
              <a:rPr lang="ar-SA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حفظ</a:t>
            </a:r>
            <a:r>
              <a:rPr lang="fa-IR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ِ</a:t>
            </a:r>
            <a:r>
              <a:rPr lang="ar-SA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 </a:t>
            </a:r>
            <a:r>
              <a:rPr lang="ar-SA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شکوه و عظمت و حقیقت و </a:t>
            </a:r>
            <a:r>
              <a:rPr lang="ar-SA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وقار</a:t>
            </a:r>
            <a:r>
              <a:rPr lang="fa-IR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ِ</a:t>
            </a:r>
            <a:r>
              <a:rPr lang="ar-SA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 قدس و </a:t>
            </a:r>
            <a:r>
              <a:rPr lang="ar-SA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ملکوتی</a:t>
            </a:r>
            <a:r>
              <a:rPr lang="ar-SA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 این برنامه و نشان دادن کمال حزن و اندوه خود اهتمام </a:t>
            </a:r>
            <a:r>
              <a:rPr lang="ar-SA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نمایند</a:t>
            </a:r>
            <a:r>
              <a:rPr lang="fa-IR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.</a:t>
            </a:r>
          </a:p>
          <a:p>
            <a:pPr algn="just"/>
            <a:r>
              <a:rPr lang="fa-IR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یعنی </a:t>
            </a:r>
            <a:r>
              <a:rPr lang="fa-IR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اگر موجب وهن مذهب شود ودیگران </a:t>
            </a:r>
            <a:r>
              <a:rPr lang="fa-IR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علیه مکتب اهل‌بیت </a:t>
            </a:r>
            <a:r>
              <a:rPr lang="fa-IR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علیهم‌السلام سوء استفاده کنند</a:t>
            </a:r>
            <a:r>
              <a:rPr lang="fa-IR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، اشکال دارد</a:t>
            </a:r>
            <a:r>
              <a:rPr lang="fa-IR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. ولی به طور </a:t>
            </a:r>
            <a:r>
              <a:rPr lang="fa-IR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کلّی </a:t>
            </a:r>
            <a:r>
              <a:rPr lang="fa-IR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توصیه این است که از اینگونه اعمال در عزاداری ها پرهیز </a:t>
            </a:r>
            <a:r>
              <a:rPr lang="fa-IR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کنند.</a:t>
            </a:r>
            <a:endParaRPr lang="fa-IR" sz="40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2  Titr" panose="00000700000000000000" pitchFamily="2" charset="-78"/>
            </a:endParaRPr>
          </a:p>
        </p:txBody>
      </p:sp>
      <p:sp>
        <p:nvSpPr>
          <p:cNvPr id="5" name="Left Arrow Callout 4"/>
          <p:cNvSpPr/>
          <p:nvPr/>
        </p:nvSpPr>
        <p:spPr>
          <a:xfrm rot="19188187">
            <a:off x="9650108" y="469122"/>
            <a:ext cx="2287508" cy="2168738"/>
          </a:xfrm>
          <a:prstGeom prst="leftArrowCallou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extrusionClr>
              <a:srgbClr val="FFFF00"/>
            </a:extrusionClr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chemeClr val="tx1"/>
                </a:solidFill>
                <a:cs typeface="2  Mitra_4 (MRT)" panose="00000700000000000000" pitchFamily="2" charset="-78"/>
              </a:rPr>
              <a:t>هروله </a:t>
            </a:r>
            <a:endParaRPr lang="fa-IR" sz="3600" dirty="0">
              <a:solidFill>
                <a:schemeClr val="tx1"/>
              </a:solidFill>
              <a:cs typeface="2  Mitra_4 (MRT)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4"/>
          <a:stretch/>
        </p:blipFill>
        <p:spPr>
          <a:xfrm>
            <a:off x="244760" y="127017"/>
            <a:ext cx="4735359" cy="260852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7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5105" y="139184"/>
            <a:ext cx="4738798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700" b="1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2  Titr" panose="00000700000000000000" pitchFamily="2" charset="-78"/>
              </a:rPr>
              <a:t>قمه</a:t>
            </a:r>
            <a:endParaRPr lang="fa-IR" sz="28700" b="1" dirty="0">
              <a:ln w="76200"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2 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365" y="-556230"/>
            <a:ext cx="5908990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700" b="1" dirty="0">
                <a:ln w="7620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2  Titr" panose="00000700000000000000" pitchFamily="2" charset="-78"/>
              </a:rPr>
              <a:t>زدن</a:t>
            </a:r>
            <a:endParaRPr lang="fa-IR" sz="9600" b="1" dirty="0">
              <a:ln w="76200"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2 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2692" y="3512790"/>
            <a:ext cx="7531229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9900" b="1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2  Titr" panose="00000700000000000000" pitchFamily="2" charset="-78"/>
              </a:rPr>
              <a:t>تیغ زدن</a:t>
            </a:r>
            <a:endParaRPr lang="fa-IR" sz="3200" b="1" dirty="0">
              <a:ln w="76200">
                <a:solidFill>
                  <a:schemeClr val="tx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353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3" r="4470"/>
          <a:stretch/>
        </p:blipFill>
        <p:spPr>
          <a:xfrm flipH="1">
            <a:off x="380127" y="71903"/>
            <a:ext cx="3315571" cy="3084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7705" r="1551" b="12511"/>
          <a:stretch/>
        </p:blipFill>
        <p:spPr>
          <a:xfrm>
            <a:off x="0" y="0"/>
            <a:ext cx="12187238" cy="69022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77830" y="71903"/>
            <a:ext cx="52494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6000" b="1" dirty="0" smtClean="0">
                <a:solidFill>
                  <a:srgbClr val="FF0000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حرام </a:t>
            </a:r>
            <a:r>
              <a:rPr lang="ar-SA" sz="6000" b="1" dirty="0">
                <a:solidFill>
                  <a:srgbClr val="FF0000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است </a:t>
            </a:r>
            <a:r>
              <a:rPr lang="ar-SA" sz="4000" b="1" dirty="0">
                <a:solidFill>
                  <a:schemeClr val="bg1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و باید از این کار پرهیز شود و فراتر از فتوا، ایشان تعبیرشان این بوده که این عزاداری نیست</a:t>
            </a:r>
            <a:r>
              <a:rPr lang="ar-SA" sz="4000" b="1" dirty="0" smtClean="0">
                <a:solidFill>
                  <a:schemeClr val="bg1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،</a:t>
            </a:r>
            <a:r>
              <a:rPr lang="fa-IR" sz="4000" b="1" dirty="0" smtClean="0">
                <a:solidFill>
                  <a:schemeClr val="bg1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 </a:t>
            </a:r>
            <a:r>
              <a:rPr lang="ar-SA" sz="4000" b="1" dirty="0" smtClean="0">
                <a:solidFill>
                  <a:schemeClr val="bg1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بلکه </a:t>
            </a:r>
            <a:r>
              <a:rPr lang="ar-SA" sz="4000" b="1" dirty="0">
                <a:solidFill>
                  <a:schemeClr val="bg1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تخریب عزاداری است</a:t>
            </a:r>
            <a:r>
              <a:rPr lang="ar-SA" sz="4000" b="1" dirty="0" smtClean="0">
                <a:solidFill>
                  <a:schemeClr val="bg1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.</a:t>
            </a:r>
            <a:r>
              <a:rPr lang="fa-IR" sz="4000" b="1" dirty="0" smtClean="0">
                <a:solidFill>
                  <a:schemeClr val="bg1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 </a:t>
            </a:r>
            <a:endParaRPr lang="fa-IR" sz="4000" b="1" dirty="0">
              <a:solidFill>
                <a:schemeClr val="bg1"/>
              </a:solidFill>
              <a:effectLst>
                <a:glow rad="3048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1" name="Left Arrow Callout 10"/>
          <p:cNvSpPr/>
          <p:nvPr/>
        </p:nvSpPr>
        <p:spPr>
          <a:xfrm rot="12491565">
            <a:off x="256284" y="225406"/>
            <a:ext cx="2196560" cy="1853066"/>
          </a:xfrm>
          <a:prstGeom prst="leftArrowCallou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extrusionClr>
              <a:srgbClr val="FFFF00"/>
            </a:extrusionClr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2  Titr" panose="00000700000000000000" pitchFamily="2" charset="-78"/>
              </a:rPr>
              <a:t>تیغ زدن</a:t>
            </a:r>
          </a:p>
          <a:p>
            <a:pPr algn="ctr"/>
            <a:endParaRPr lang="fa-IR" sz="3200" b="1" dirty="0" smtClean="0">
              <a:solidFill>
                <a:schemeClr val="tx1"/>
              </a:solidFill>
              <a:cs typeface="2  Titr" panose="00000700000000000000" pitchFamily="2" charset="-78"/>
            </a:endParaRPr>
          </a:p>
          <a:p>
            <a:pPr algn="ctr"/>
            <a:r>
              <a:rPr lang="fa-IR" sz="3200" b="1" dirty="0" smtClean="0">
                <a:solidFill>
                  <a:schemeClr val="tx1"/>
                </a:solidFill>
                <a:cs typeface="2  Titr" panose="00000700000000000000" pitchFamily="2" charset="-78"/>
              </a:rPr>
              <a:t>قمه زدن</a:t>
            </a:r>
            <a:endParaRPr lang="fa-IR" sz="3200" b="1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350" y="3411537"/>
            <a:ext cx="11818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4000" b="1" dirty="0">
                <a:solidFill>
                  <a:srgbClr val="FF0000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بنابراین همه مومنین و مقلدین سایر مراجع با کمال احترام به مراجع معظم تقلید، از این دستور باید تبعیت کنند</a:t>
            </a:r>
            <a:r>
              <a:rPr lang="ar-SA" sz="4000" b="1" dirty="0">
                <a:solidFill>
                  <a:schemeClr val="bg1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 و از اینگونه کارها در عزاداری که </a:t>
            </a:r>
            <a:r>
              <a:rPr lang="ar-SA" sz="4000" b="1" dirty="0">
                <a:solidFill>
                  <a:srgbClr val="FFFF00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اینها عزاداری نیست، بلکه به ضرر مکتب اهل‌بیت علیهم‌السلام است پرهیز کنند</a:t>
            </a:r>
            <a:r>
              <a:rPr lang="ar-SA" sz="4000" b="1" dirty="0">
                <a:solidFill>
                  <a:schemeClr val="bg1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. و </a:t>
            </a:r>
            <a:r>
              <a:rPr lang="ar-SA" sz="4800" b="1" dirty="0">
                <a:solidFill>
                  <a:srgbClr val="FF0000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فرقی هم بین قمه‌زنی مخفیانه یا علنی </a:t>
            </a:r>
            <a:r>
              <a:rPr lang="ar-SA" sz="4800" b="1" dirty="0" smtClean="0">
                <a:solidFill>
                  <a:srgbClr val="FF0000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نگذاشتند</a:t>
            </a:r>
            <a:r>
              <a:rPr lang="fa-IR" sz="4800" b="1" dirty="0" smtClean="0">
                <a:solidFill>
                  <a:srgbClr val="FF0000"/>
                </a:solidFill>
                <a:effectLst>
                  <a:glow rad="3048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. </a:t>
            </a:r>
            <a:endParaRPr lang="fa-IR" sz="4800" b="1" dirty="0">
              <a:solidFill>
                <a:srgbClr val="FF0000"/>
              </a:solidFill>
              <a:effectLst>
                <a:glow rad="3048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2  Zar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r="4546"/>
          <a:stretch/>
        </p:blipFill>
        <p:spPr>
          <a:xfrm>
            <a:off x="8362379" y="154293"/>
            <a:ext cx="3589755" cy="318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8837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484720" y="181481"/>
            <a:ext cx="1140248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1300" dirty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2  Titr" panose="00000700000000000000" pitchFamily="2" charset="-78"/>
              </a:rPr>
              <a:t>خرافه</a:t>
            </a:r>
            <a:endParaRPr lang="fa-IR" sz="41300" dirty="0">
              <a:ln w="76200"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63001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7705" r="1551" b="12511"/>
          <a:stretch/>
        </p:blipFill>
        <p:spPr>
          <a:xfrm>
            <a:off x="4762" y="0"/>
            <a:ext cx="12187238" cy="6902245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 rot="7907003">
            <a:off x="362232" y="315051"/>
            <a:ext cx="1344683" cy="1573305"/>
          </a:xfrm>
          <a:prstGeom prst="upArrowCallou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extrusionClr>
              <a:srgbClr val="FF0000"/>
            </a:extrusionClr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cs typeface="2  Titr" panose="00000700000000000000" pitchFamily="2" charset="-78"/>
              </a:rPr>
              <a:t>خرافه</a:t>
            </a:r>
            <a:endParaRPr lang="fa-IR" sz="4000" dirty="0">
              <a:cs typeface="2  Titr" panose="00000700000000000000" pitchFamily="2" charset="-78"/>
            </a:endParaRPr>
          </a:p>
        </p:txBody>
      </p:sp>
      <p:sp>
        <p:nvSpPr>
          <p:cNvPr id="6" name="Striped Right Arrow 5"/>
          <p:cNvSpPr/>
          <p:nvPr/>
        </p:nvSpPr>
        <p:spPr>
          <a:xfrm flipH="1">
            <a:off x="8543924" y="365125"/>
            <a:ext cx="3457573" cy="2179200"/>
          </a:xfrm>
          <a:prstGeom prst="stripedRightArrow">
            <a:avLst>
              <a:gd name="adj1" fmla="val 67421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2  Titr" panose="00000700000000000000" pitchFamily="2" charset="-78"/>
              </a:rPr>
              <a:t>درآوردن صدای حیوانات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5011" y="482222"/>
            <a:ext cx="6543672" cy="20621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3200" dirty="0">
                <a:cs typeface="2  Titr" panose="00000700000000000000" pitchFamily="2" charset="-78"/>
              </a:rPr>
              <a:t>این کار خلاف احتیاط و زننده است و اهانت به مقام شامخ اهل بیت علیهم السلام می باشد و سزاوار است اظهار ارادت و ولایت خود را به صورت های تحسین آمیز انجام دهد</a:t>
            </a:r>
            <a:endParaRPr lang="fa-IR" sz="3200" dirty="0">
              <a:cs typeface="2  Titr" panose="00000700000000000000" pitchFamily="2" charset="-78"/>
            </a:endParaRPr>
          </a:p>
        </p:txBody>
      </p:sp>
      <p:sp>
        <p:nvSpPr>
          <p:cNvPr id="8" name="Striped Right Arrow 7"/>
          <p:cNvSpPr/>
          <p:nvPr/>
        </p:nvSpPr>
        <p:spPr>
          <a:xfrm flipH="1">
            <a:off x="8543922" y="2796360"/>
            <a:ext cx="3457573" cy="1747065"/>
          </a:xfrm>
          <a:prstGeom prst="stripedRightArrow">
            <a:avLst>
              <a:gd name="adj1" fmla="val 67421"/>
              <a:gd name="adj2" fmla="val 4129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2  Titr" panose="00000700000000000000" pitchFamily="2" charset="-78"/>
              </a:rPr>
              <a:t>چهل بار بنویس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0249" y="2885062"/>
            <a:ext cx="6543672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dirty="0">
                <a:cs typeface="2  Titr" panose="00000700000000000000" pitchFamily="2" charset="-78"/>
              </a:rPr>
              <a:t>اینها خرافات است، اعتنا </a:t>
            </a:r>
            <a:r>
              <a:rPr lang="ar-SA" sz="3200" dirty="0">
                <a:cs typeface="2  Titr" panose="00000700000000000000" pitchFamily="2" charset="-78"/>
              </a:rPr>
              <a:t>نکنید</a:t>
            </a:r>
            <a:r>
              <a:rPr lang="en-US" sz="3200" dirty="0">
                <a:cs typeface="2  Titr" panose="00000700000000000000" pitchFamily="2" charset="-78"/>
              </a:rPr>
              <a:t> </a:t>
            </a:r>
            <a:r>
              <a:rPr lang="fa-IR" sz="3200" dirty="0">
                <a:cs typeface="2  Titr" panose="00000700000000000000" pitchFamily="2" charset="-78"/>
              </a:rPr>
              <a:t>و </a:t>
            </a:r>
            <a:r>
              <a:rPr lang="ar-SA" sz="3200" dirty="0">
                <a:cs typeface="2  Titr" panose="00000700000000000000" pitchFamily="2" charset="-78"/>
              </a:rPr>
              <a:t>این </a:t>
            </a:r>
            <a:r>
              <a:rPr lang="ar-SA" sz="3200" dirty="0">
                <a:cs typeface="2  Titr" panose="00000700000000000000" pitchFamily="2" charset="-78"/>
              </a:rPr>
              <a:t>خواب نامه ها که از قدیم الایام مرسوم بوده اعتباری ندارد و نباید به آن ترتیب اثر داد</a:t>
            </a:r>
            <a:endParaRPr lang="fa-IR" sz="3200" dirty="0">
              <a:cs typeface="2  Titr" panose="00000700000000000000" pitchFamily="2" charset="-78"/>
            </a:endParaRPr>
          </a:p>
        </p:txBody>
      </p:sp>
      <p:sp>
        <p:nvSpPr>
          <p:cNvPr id="10" name="Striped Right Arrow 9"/>
          <p:cNvSpPr/>
          <p:nvPr/>
        </p:nvSpPr>
        <p:spPr>
          <a:xfrm flipH="1">
            <a:off x="8498683" y="4729001"/>
            <a:ext cx="3457573" cy="1747065"/>
          </a:xfrm>
          <a:prstGeom prst="stripedRightArrow">
            <a:avLst>
              <a:gd name="adj1" fmla="val 67421"/>
              <a:gd name="adj2" fmla="val 4129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2  Titr" panose="00000700000000000000" pitchFamily="2" charset="-78"/>
              </a:rPr>
              <a:t>و موارد دیگر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52101" y="5310145"/>
            <a:ext cx="119777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cs typeface="2  Titr" panose="00000700000000000000" pitchFamily="2" charset="-78"/>
              </a:rPr>
              <a:t>...</a:t>
            </a:r>
            <a:endParaRPr lang="fa-IR" sz="3200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775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|2.6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331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2  Mitra_1 (MRT)</vt:lpstr>
      <vt:lpstr>2  Mitra_4 (MRT)</vt:lpstr>
      <vt:lpstr>2  Titr</vt:lpstr>
      <vt:lpstr>2  Zar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yaali</dc:creator>
  <cp:lastModifiedBy>yaali</cp:lastModifiedBy>
  <cp:revision>39</cp:revision>
  <dcterms:created xsi:type="dcterms:W3CDTF">2015-09-09T17:27:39Z</dcterms:created>
  <dcterms:modified xsi:type="dcterms:W3CDTF">2015-10-13T05:31:41Z</dcterms:modified>
</cp:coreProperties>
</file>