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43"/>
  </p:notesMasterIdLst>
  <p:sldIdLst>
    <p:sldId id="660" r:id="rId2"/>
    <p:sldId id="460" r:id="rId3"/>
    <p:sldId id="475" r:id="rId4"/>
    <p:sldId id="486" r:id="rId5"/>
    <p:sldId id="487" r:id="rId6"/>
    <p:sldId id="488" r:id="rId7"/>
    <p:sldId id="489" r:id="rId8"/>
    <p:sldId id="490" r:id="rId9"/>
    <p:sldId id="491" r:id="rId10"/>
    <p:sldId id="492" r:id="rId11"/>
    <p:sldId id="860" r:id="rId12"/>
    <p:sldId id="861" r:id="rId13"/>
    <p:sldId id="862" r:id="rId14"/>
    <p:sldId id="863" r:id="rId15"/>
    <p:sldId id="864" r:id="rId16"/>
    <p:sldId id="865" r:id="rId17"/>
    <p:sldId id="866" r:id="rId18"/>
    <p:sldId id="867" r:id="rId19"/>
    <p:sldId id="868" r:id="rId20"/>
    <p:sldId id="869" r:id="rId21"/>
    <p:sldId id="493" r:id="rId22"/>
    <p:sldId id="494" r:id="rId23"/>
    <p:sldId id="495" r:id="rId24"/>
    <p:sldId id="496" r:id="rId25"/>
    <p:sldId id="497" r:id="rId26"/>
    <p:sldId id="498" r:id="rId27"/>
    <p:sldId id="499" r:id="rId28"/>
    <p:sldId id="700" r:id="rId29"/>
    <p:sldId id="687" r:id="rId30"/>
    <p:sldId id="688" r:id="rId31"/>
    <p:sldId id="689" r:id="rId32"/>
    <p:sldId id="690" r:id="rId33"/>
    <p:sldId id="691" r:id="rId34"/>
    <p:sldId id="692" r:id="rId35"/>
    <p:sldId id="694" r:id="rId36"/>
    <p:sldId id="695" r:id="rId37"/>
    <p:sldId id="696" r:id="rId38"/>
    <p:sldId id="697" r:id="rId39"/>
    <p:sldId id="698" r:id="rId40"/>
    <p:sldId id="699" r:id="rId41"/>
    <p:sldId id="68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00FF"/>
    <a:srgbClr val="95DDFD"/>
    <a:srgbClr val="95FDEC"/>
    <a:srgbClr val="FE94D1"/>
    <a:srgbClr val="FF99CC"/>
    <a:srgbClr val="C2C206"/>
    <a:srgbClr val="F39FE7"/>
    <a:srgbClr val="66FF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60" autoAdjust="0"/>
    <p:restoredTop sz="91005" autoAdjust="0"/>
  </p:normalViewPr>
  <p:slideViewPr>
    <p:cSldViewPr>
      <p:cViewPr varScale="1">
        <p:scale>
          <a:sx n="63" d="100"/>
          <a:sy n="63" d="100"/>
        </p:scale>
        <p:origin x="1602" y="72"/>
      </p:cViewPr>
      <p:guideLst>
        <p:guide orient="horz" pos="2160"/>
        <p:guide pos="2880"/>
      </p:guideLst>
    </p:cSldViewPr>
  </p:slideViewPr>
  <p:outlineViewPr>
    <p:cViewPr>
      <p:scale>
        <a:sx n="33" d="100"/>
        <a:sy n="33" d="100"/>
      </p:scale>
      <p:origin x="0" y="229212"/>
    </p:cViewPr>
  </p:outlineViewPr>
  <p:notesTextViewPr>
    <p:cViewPr>
      <p:scale>
        <a:sx n="100" d="100"/>
        <a:sy n="100" d="100"/>
      </p:scale>
      <p:origin x="0" y="0"/>
    </p:cViewPr>
  </p:notesTextViewPr>
  <p:sorterViewPr>
    <p:cViewPr>
      <p:scale>
        <a:sx n="66" d="100"/>
        <a:sy n="66" d="100"/>
      </p:scale>
      <p:origin x="0" y="2236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9CAB10-3E8C-432B-B8D8-483D4C7FC7F2}" type="datetimeFigureOut">
              <a:rPr lang="en-US" smtClean="0"/>
              <a:pPr/>
              <a:t>12/25/2016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3F32E8-8EFA-4302-855E-7485B6B9956F}" type="slidenum">
              <a:rPr lang="en-US" smtClean="0"/>
              <a:pPr/>
              <a:t>‹#›</a:t>
            </a:fld>
            <a:endParaRPr lang="en-US"/>
          </a:p>
        </p:txBody>
      </p:sp>
    </p:spTree>
    <p:extLst>
      <p:ext uri="{BB962C8B-B14F-4D97-AF65-F5344CB8AC3E}">
        <p14:creationId xmlns:p14="http://schemas.microsoft.com/office/powerpoint/2010/main" val="574764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B7A722E-1E60-40FD-8812-AFA45081DE9C}" type="datetimeFigureOut">
              <a:rPr lang="en-US" smtClean="0"/>
              <a:pPr/>
              <a:t>12/25/2016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6A89532-4174-43FD-B1AB-D7D422B44B72}" type="slidenum">
              <a:rPr lang="en-US" smtClean="0"/>
              <a:pPr/>
              <a:t>‹#›</a:t>
            </a:fld>
            <a:endParaRPr lang="en-US"/>
          </a:p>
        </p:txBody>
      </p:sp>
    </p:spTree>
  </p:cSld>
  <p:clrMapOvr>
    <a:masterClrMapping/>
  </p:clrMapOvr>
  <p:transition spd="slow">
    <p:checker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7A722E-1E60-40FD-8812-AFA45081DE9C}" type="datetimeFigureOut">
              <a:rPr lang="en-US" smtClean="0"/>
              <a:pPr/>
              <a:t>12/25/2016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89532-4174-43FD-B1AB-D7D422B44B72}" type="slidenum">
              <a:rPr lang="en-US" smtClean="0"/>
              <a:pPr/>
              <a:t>‹#›</a:t>
            </a:fld>
            <a:endParaRPr lang="en-US"/>
          </a:p>
        </p:txBody>
      </p:sp>
    </p:spTree>
  </p:cSld>
  <p:clrMapOvr>
    <a:masterClrMapping/>
  </p:clrMapOvr>
  <p:transition spd="slow">
    <p:checker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7A722E-1E60-40FD-8812-AFA45081DE9C}" type="datetimeFigureOut">
              <a:rPr lang="en-US" smtClean="0"/>
              <a:pPr/>
              <a:t>12/25/2016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89532-4174-43FD-B1AB-D7D422B44B72}" type="slidenum">
              <a:rPr lang="en-US" smtClean="0"/>
              <a:pPr/>
              <a:t>‹#›</a:t>
            </a:fld>
            <a:endParaRPr lang="en-US"/>
          </a:p>
        </p:txBody>
      </p:sp>
    </p:spTree>
  </p:cSld>
  <p:clrMapOvr>
    <a:masterClrMapping/>
  </p:clrMapOvr>
  <p:transition spd="slow">
    <p:checker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7A722E-1E60-40FD-8812-AFA45081DE9C}" type="datetimeFigureOut">
              <a:rPr lang="en-US" smtClean="0"/>
              <a:pPr/>
              <a:t>12/25/2016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89532-4174-43FD-B1AB-D7D422B44B72}" type="slidenum">
              <a:rPr lang="en-US" smtClean="0"/>
              <a:pPr/>
              <a:t>‹#›</a:t>
            </a:fld>
            <a:endParaRPr lang="en-US"/>
          </a:p>
        </p:txBody>
      </p:sp>
    </p:spTree>
  </p:cSld>
  <p:clrMapOvr>
    <a:masterClrMapping/>
  </p:clrMapOvr>
  <p:transition spd="slow">
    <p:checker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B7A722E-1E60-40FD-8812-AFA45081DE9C}" type="datetimeFigureOut">
              <a:rPr lang="en-US" smtClean="0"/>
              <a:pPr/>
              <a:t>12/25/2016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89532-4174-43FD-B1AB-D7D422B44B72}" type="slidenum">
              <a:rPr lang="en-US" smtClean="0"/>
              <a:pPr/>
              <a:t>‹#›</a:t>
            </a:fld>
            <a:endParaRPr lang="en-US"/>
          </a:p>
        </p:txBody>
      </p:sp>
    </p:spTree>
  </p:cSld>
  <p:clrMapOvr>
    <a:masterClrMapping/>
  </p:clrMapOvr>
  <p:transition spd="slow">
    <p:checker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B7A722E-1E60-40FD-8812-AFA45081DE9C}" type="datetimeFigureOut">
              <a:rPr lang="en-US" smtClean="0"/>
              <a:pPr/>
              <a:t>12/25/2016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89532-4174-43FD-B1AB-D7D422B44B72}" type="slidenum">
              <a:rPr lang="en-US" smtClean="0"/>
              <a:pPr/>
              <a:t>‹#›</a:t>
            </a:fld>
            <a:endParaRPr lang="en-US"/>
          </a:p>
        </p:txBody>
      </p:sp>
    </p:spTree>
  </p:cSld>
  <p:clrMapOvr>
    <a:masterClrMapping/>
  </p:clrMapOvr>
  <p:transition spd="slow">
    <p:checker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B7A722E-1E60-40FD-8812-AFA45081DE9C}" type="datetimeFigureOut">
              <a:rPr lang="en-US" smtClean="0"/>
              <a:pPr/>
              <a:t>12/25/2016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A89532-4174-43FD-B1AB-D7D422B44B72}" type="slidenum">
              <a:rPr lang="en-US" smtClean="0"/>
              <a:pPr/>
              <a:t>‹#›</a:t>
            </a:fld>
            <a:endParaRPr lang="en-US"/>
          </a:p>
        </p:txBody>
      </p:sp>
    </p:spTree>
  </p:cSld>
  <p:clrMapOvr>
    <a:masterClrMapping/>
  </p:clrMapOvr>
  <p:transition spd="slow">
    <p:checker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B7A722E-1E60-40FD-8812-AFA45081DE9C}" type="datetimeFigureOut">
              <a:rPr lang="en-US" smtClean="0"/>
              <a:pPr/>
              <a:t>12/25/2016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A89532-4174-43FD-B1AB-D7D422B44B72}" type="slidenum">
              <a:rPr lang="en-US" smtClean="0"/>
              <a:pPr/>
              <a:t>‹#›</a:t>
            </a:fld>
            <a:endParaRPr lang="en-US"/>
          </a:p>
        </p:txBody>
      </p:sp>
    </p:spTree>
  </p:cSld>
  <p:clrMapOvr>
    <a:masterClrMapping/>
  </p:clrMapOvr>
  <p:transition spd="slow">
    <p:checker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7A722E-1E60-40FD-8812-AFA45081DE9C}" type="datetimeFigureOut">
              <a:rPr lang="en-US" smtClean="0"/>
              <a:pPr/>
              <a:t>12/25/2016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A89532-4174-43FD-B1AB-D7D422B44B72}" type="slidenum">
              <a:rPr lang="en-US" smtClean="0"/>
              <a:pPr/>
              <a:t>‹#›</a:t>
            </a:fld>
            <a:endParaRPr lang="en-US"/>
          </a:p>
        </p:txBody>
      </p:sp>
    </p:spTree>
  </p:cSld>
  <p:clrMapOvr>
    <a:masterClrMapping/>
  </p:clrMapOvr>
  <p:transition spd="slow">
    <p:checker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B7A722E-1E60-40FD-8812-AFA45081DE9C}" type="datetimeFigureOut">
              <a:rPr lang="en-US" smtClean="0"/>
              <a:pPr/>
              <a:t>12/25/2016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89532-4174-43FD-B1AB-D7D422B44B72}" type="slidenum">
              <a:rPr lang="en-US" smtClean="0"/>
              <a:pPr/>
              <a:t>‹#›</a:t>
            </a:fld>
            <a:endParaRPr lang="en-US"/>
          </a:p>
        </p:txBody>
      </p:sp>
    </p:spTree>
  </p:cSld>
  <p:clrMapOvr>
    <a:masterClrMapping/>
  </p:clrMapOvr>
  <p:transition spd="slow">
    <p:checker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B7A722E-1E60-40FD-8812-AFA45081DE9C}" type="datetimeFigureOut">
              <a:rPr lang="en-US" smtClean="0"/>
              <a:pPr/>
              <a:t>12/25/2016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6A89532-4174-43FD-B1AB-D7D422B44B72}"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checker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7A722E-1E60-40FD-8812-AFA45081DE9C}" type="datetimeFigureOut">
              <a:rPr lang="en-US" smtClean="0"/>
              <a:pPr/>
              <a:t>12/25/2016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6A89532-4174-43FD-B1AB-D7D422B44B72}"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ransition spd="slow">
    <p:checker dir="vert"/>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farsi.khamenei.ir/speech-content?id=2084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farsi.khamenei.ir/speech-content?id=2084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farsi.khamenei.ir/speech-content?id=2084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farsi.khamenei.ir/speech-content?id=2084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farsi.khamenei.ir/speech-content?id=2084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farsi.khamenei.ir/speech-content?id=20840"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farsi.khamenei.ir/speech-content?id=20840" TargetMode="Externa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5.xml"/><Relationship Id="rId7" Type="http://schemas.openxmlformats.org/officeDocument/2006/relationships/slide" Target="slide1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19.xml"/><Relationship Id="rId10" Type="http://schemas.openxmlformats.org/officeDocument/2006/relationships/slide" Target="slide2.xml"/><Relationship Id="rId4" Type="http://schemas.openxmlformats.org/officeDocument/2006/relationships/slide" Target="slide22.xml"/><Relationship Id="rId9" Type="http://schemas.openxmlformats.org/officeDocument/2006/relationships/slide" Target="slide35.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farsi.khamenei.ir/speech-content?id=20840" TargetMode="Externa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slide" Target="slide3.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farsi.khamenei.ir/speech-content?id=2084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farsi.khamenei.ir/speech-content?id=2084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farsi.khamenei.ir/speech-content?id=2084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farsi.khamenei.ir/speech-content?id=2084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farsi.khamenei.ir/speech-content?id=2084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828800"/>
            <a:ext cx="8229600" cy="1295400"/>
          </a:xfrm>
        </p:spPr>
        <p:txBody>
          <a:bodyPr>
            <a:noAutofit/>
          </a:bodyPr>
          <a:lstStyle/>
          <a:p>
            <a:pPr algn="ctr" rtl="1">
              <a:buNone/>
            </a:pPr>
            <a:r>
              <a:rPr lang="fa-IR" sz="13800" dirty="0" smtClean="0">
                <a:solidFill>
                  <a:schemeClr val="accent1">
                    <a:lumMod val="75000"/>
                  </a:schemeClr>
                </a:solidFill>
                <a:latin typeface="IranNastaliq" pitchFamily="18" charset="0"/>
                <a:cs typeface="IranNastaliq" pitchFamily="18" charset="0"/>
              </a:rPr>
              <a:t>بسم اللّه الرّحمن الرّحيم </a:t>
            </a:r>
            <a:endParaRPr lang="en-US" sz="13800" dirty="0">
              <a:solidFill>
                <a:schemeClr val="accent1">
                  <a:lumMod val="75000"/>
                </a:schemeClr>
              </a:solidFill>
              <a:latin typeface="IranNastaliq" pitchFamily="18" charset="0"/>
              <a:cs typeface="IranNastaliq" pitchFamily="18"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4638"/>
            <a:ext cx="4114800" cy="1143000"/>
          </a:xfrm>
        </p:spPr>
        <p:txBody>
          <a:bodyPr/>
          <a:lstStyle/>
          <a:p>
            <a:pPr algn="r" rtl="1"/>
            <a:r>
              <a:rPr lang="fa-IR" dirty="0" smtClean="0">
                <a:cs typeface="B Jadid" pitchFamily="2" charset="-78"/>
              </a:rPr>
              <a:t>شاخصه های </a:t>
            </a:r>
            <a:r>
              <a:rPr lang="fa-IR" dirty="0" smtClean="0">
                <a:solidFill>
                  <a:srgbClr val="00B050"/>
                </a:solidFill>
                <a:cs typeface="B Jadid" pitchFamily="2" charset="-78"/>
              </a:rPr>
              <a:t>فتنه</a:t>
            </a:r>
            <a:endParaRPr lang="fa-IR" dirty="0"/>
          </a:p>
        </p:txBody>
      </p:sp>
      <p:sp>
        <p:nvSpPr>
          <p:cNvPr id="3" name="Content Placeholder 2"/>
          <p:cNvSpPr>
            <a:spLocks noGrp="1"/>
          </p:cNvSpPr>
          <p:nvPr>
            <p:ph idx="1"/>
          </p:nvPr>
        </p:nvSpPr>
        <p:spPr>
          <a:xfrm>
            <a:off x="4929190" y="1600200"/>
            <a:ext cx="3757610" cy="4525963"/>
          </a:xfrm>
        </p:spPr>
        <p:txBody>
          <a:bodyPr>
            <a:normAutofit lnSpcReduction="10000"/>
          </a:bodyPr>
          <a:lstStyle/>
          <a:p>
            <a:pPr algn="r" rtl="1">
              <a:buNone/>
            </a:pPr>
            <a:r>
              <a:rPr lang="fa-IR" sz="2400" b="1" dirty="0" smtClean="0">
                <a:cs typeface="B Titr" pitchFamily="2" charset="-78"/>
              </a:rPr>
              <a:t>6- ایجاد </a:t>
            </a:r>
            <a:r>
              <a:rPr lang="fa-IR" sz="2400" b="1" dirty="0">
                <a:cs typeface="B Titr" pitchFamily="2" charset="-78"/>
              </a:rPr>
              <a:t>نزاع میان </a:t>
            </a:r>
            <a:r>
              <a:rPr lang="fa-IR" sz="2400" b="1" dirty="0" smtClean="0">
                <a:cs typeface="B Titr" pitchFamily="2" charset="-78"/>
              </a:rPr>
              <a:t>نخبگان</a:t>
            </a:r>
          </a:p>
          <a:p>
            <a:pPr lvl="0" algn="just" rtl="1">
              <a:lnSpc>
                <a:spcPct val="150000"/>
              </a:lnSpc>
              <a:buNone/>
            </a:pPr>
            <a:r>
              <a:rPr lang="fa-IR" dirty="0" smtClean="0"/>
              <a:t>   </a:t>
            </a:r>
            <a:r>
              <a:rPr lang="fa-IR" sz="2800" b="1" dirty="0">
                <a:cs typeface="B Lotus" pitchFamily="2" charset="-78"/>
              </a:rPr>
              <a:t>ايجاد دعوا، گريبان يكديگر را گرفتن، ايجاد اختلاف عميق، يكى از كارهاى بسيار بد، بسيار بزرگ و نكوهيده است؛ اين همان چيزى است كه دشمن </a:t>
            </a:r>
            <a:r>
              <a:rPr lang="fa-IR" sz="2800" b="1" dirty="0" smtClean="0">
                <a:cs typeface="B Lotus" pitchFamily="2" charset="-78"/>
              </a:rPr>
              <a:t>مي خواهد</a:t>
            </a:r>
            <a:r>
              <a:rPr lang="fa-IR" sz="2800" dirty="0" smtClean="0">
                <a:cs typeface="B Lotus" pitchFamily="2" charset="-78"/>
              </a:rPr>
              <a:t>. </a:t>
            </a:r>
          </a:p>
          <a:p>
            <a:pPr lvl="0" algn="just" rtl="1">
              <a:buNone/>
            </a:pPr>
            <a:r>
              <a:rPr lang="fa-IR" sz="1400" dirty="0" smtClean="0">
                <a:cs typeface="B Lotus" pitchFamily="2" charset="-78"/>
              </a:rPr>
              <a:t>(بيانات </a:t>
            </a:r>
            <a:r>
              <a:rPr lang="fa-IR" sz="1400" dirty="0">
                <a:cs typeface="B Lotus" pitchFamily="2" charset="-78"/>
              </a:rPr>
              <a:t>در </a:t>
            </a:r>
            <a:r>
              <a:rPr lang="fa-IR" sz="1400" dirty="0" smtClean="0">
                <a:cs typeface="B Lotus" pitchFamily="2" charset="-78"/>
              </a:rPr>
              <a:t>ديدار </a:t>
            </a:r>
            <a:r>
              <a:rPr lang="fa-IR" sz="1400" dirty="0">
                <a:cs typeface="B Lotus" pitchFamily="2" charset="-78"/>
              </a:rPr>
              <a:t>با نمايندگان مجلس شوراي اسلامي </a:t>
            </a:r>
            <a:r>
              <a:rPr lang="fa-IR" sz="1400" dirty="0" smtClean="0">
                <a:cs typeface="B Lotus" pitchFamily="2" charset="-78"/>
              </a:rPr>
              <a:t>90/3/8)</a:t>
            </a:r>
            <a:endParaRPr lang="en-US" sz="2400" dirty="0">
              <a:cs typeface="B Lotus" pitchFamily="2" charset="-78"/>
            </a:endParaRPr>
          </a:p>
          <a:p>
            <a:pPr algn="r" rtl="1"/>
            <a:endParaRPr lang="fa-IR" dirty="0"/>
          </a:p>
        </p:txBody>
      </p:sp>
      <p:pic>
        <p:nvPicPr>
          <p:cNvPr id="6" name="Picture 5" descr="sharing.jpg"/>
          <p:cNvPicPr>
            <a:picLocks noChangeAspect="1"/>
          </p:cNvPicPr>
          <p:nvPr/>
        </p:nvPicPr>
        <p:blipFill>
          <a:blip r:embed="rId2" cstate="print"/>
          <a:stretch>
            <a:fillRect/>
          </a:stretch>
        </p:blipFill>
        <p:spPr>
          <a:xfrm>
            <a:off x="0" y="609600"/>
            <a:ext cx="4644008" cy="6248400"/>
          </a:xfrm>
          <a:prstGeom prst="rect">
            <a:avLst/>
          </a:prstGeom>
        </p:spPr>
      </p:pic>
      <p:sp>
        <p:nvSpPr>
          <p:cNvPr id="7" name="Right Arrow 6">
            <a:hlinkClick r:id="rId3" action="ppaction://hlinksldjump"/>
          </p:cNvPr>
          <p:cNvSpPr/>
          <p:nvPr/>
        </p:nvSpPr>
        <p:spPr>
          <a:xfrm>
            <a:off x="4953000" y="6248400"/>
            <a:ext cx="1371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بازگشت</a:t>
            </a:r>
            <a:endParaRPr lang="en-US" dirty="0"/>
          </a:p>
        </p:txBody>
      </p:sp>
    </p:spTree>
  </p:cSld>
  <p:clrMapOvr>
    <a:masterClrMapping/>
  </p:clrMapOvr>
  <p:transition spd="slow">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19912"/>
          </a:xfrm>
        </p:spPr>
        <p:txBody>
          <a:bodyPr>
            <a:noAutofit/>
          </a:bodyPr>
          <a:lstStyle/>
          <a:p>
            <a:pPr algn="ctr"/>
            <a:r>
              <a:rPr lang="fa-IR" sz="3200" dirty="0" smtClean="0">
                <a:solidFill>
                  <a:schemeClr val="accent1">
                    <a:lumMod val="75000"/>
                  </a:schemeClr>
                </a:solidFill>
                <a:cs typeface="B Titr" pitchFamily="2" charset="-78"/>
              </a:rPr>
              <a:t>عوامل داخلی و خارجی شکل­گیری فتنه</a:t>
            </a:r>
            <a:endParaRPr lang="en-US" sz="2800" dirty="0"/>
          </a:p>
        </p:txBody>
      </p:sp>
      <p:pic>
        <p:nvPicPr>
          <p:cNvPr id="164866" name="Picture 2" descr="C:\Documents and Settings\9990502\My Documents\My Pictures\%201_1~1.JPG"/>
          <p:cNvPicPr>
            <a:picLocks noGrp="1" noChangeAspect="1" noChangeArrowheads="1"/>
          </p:cNvPicPr>
          <p:nvPr>
            <p:ph idx="1"/>
          </p:nvPr>
        </p:nvPicPr>
        <p:blipFill>
          <a:blip r:embed="rId2"/>
          <a:srcRect/>
          <a:stretch>
            <a:fillRect/>
          </a:stretch>
        </p:blipFill>
        <p:spPr bwMode="auto">
          <a:xfrm>
            <a:off x="990600" y="1447801"/>
            <a:ext cx="7239000" cy="4648199"/>
          </a:xfrm>
          <a:prstGeom prst="rect">
            <a:avLst/>
          </a:prstGeom>
          <a:noFill/>
        </p:spPr>
      </p:pic>
      <p:sp>
        <p:nvSpPr>
          <p:cNvPr id="5" name="Right Arrow 4">
            <a:hlinkClick r:id="rId3" action="ppaction://hlinksldjump"/>
          </p:cNvPr>
          <p:cNvSpPr/>
          <p:nvPr/>
        </p:nvSpPr>
        <p:spPr>
          <a:xfrm>
            <a:off x="838200" y="6096000"/>
            <a:ext cx="1224136" cy="504056"/>
          </a:xfrm>
          <a:prstGeom prst="rightArrow">
            <a:avLst>
              <a:gd name="adj1" fmla="val 50000"/>
              <a:gd name="adj2" fmla="val 45097"/>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rgbClr val="FF0000"/>
                </a:solidFill>
                <a:cs typeface="B Titr" pitchFamily="2" charset="-78"/>
                <a:hlinkClick r:id="rId3" action="ppaction://hlinksldjump"/>
              </a:rPr>
              <a:t>بازگشت</a:t>
            </a:r>
            <a:r>
              <a:rPr lang="fa-IR" b="1" dirty="0" smtClean="0">
                <a:solidFill>
                  <a:srgbClr val="FF0000"/>
                </a:solidFill>
                <a:cs typeface="B Titr" pitchFamily="2" charset="-78"/>
              </a:rPr>
              <a:t> </a:t>
            </a:r>
            <a:endParaRPr lang="en-US" b="1" dirty="0">
              <a:solidFill>
                <a:srgbClr val="FF0000"/>
              </a:solidFill>
              <a:cs typeface="B Titr" pitchFamily="2" charset="-78"/>
            </a:endParaRPr>
          </a:p>
        </p:txBody>
      </p:sp>
    </p:spTree>
  </p:cSld>
  <p:clrMapOvr>
    <a:masterClrMapping/>
  </p:clrMapOvr>
  <p:transition spd="slow">
    <p:checke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00" y="381000"/>
            <a:ext cx="4191000" cy="1295400"/>
          </a:xfrm>
        </p:spPr>
        <p:txBody>
          <a:bodyPr>
            <a:noAutofit/>
          </a:bodyPr>
          <a:lstStyle/>
          <a:p>
            <a:pPr algn="ctr" rtl="1"/>
            <a:r>
              <a:rPr lang="fa-IR" sz="3600" dirty="0" smtClean="0">
                <a:cs typeface="B Jadid" pitchFamily="2" charset="-78"/>
              </a:rPr>
              <a:t>حمایت دشمنان از اقدامات فتنه گران</a:t>
            </a:r>
            <a:endParaRPr lang="en-US" sz="3600" dirty="0">
              <a:cs typeface="B Jadid" pitchFamily="2" charset="-78"/>
            </a:endParaRPr>
          </a:p>
        </p:txBody>
      </p:sp>
      <p:sp>
        <p:nvSpPr>
          <p:cNvPr id="3" name="Subtitle 2"/>
          <p:cNvSpPr>
            <a:spLocks noGrp="1"/>
          </p:cNvSpPr>
          <p:nvPr>
            <p:ph type="subTitle" idx="1"/>
          </p:nvPr>
        </p:nvSpPr>
        <p:spPr>
          <a:xfrm>
            <a:off x="4495800" y="1752600"/>
            <a:ext cx="4505324" cy="4572000"/>
          </a:xfrm>
        </p:spPr>
        <p:txBody>
          <a:bodyPr>
            <a:normAutofit fontScale="85000" lnSpcReduction="10000"/>
          </a:bodyPr>
          <a:lstStyle/>
          <a:p>
            <a:pPr algn="just" rtl="1">
              <a:lnSpc>
                <a:spcPct val="150000"/>
              </a:lnSpc>
            </a:pPr>
            <a:r>
              <a:rPr lang="en-US" sz="2600" b="1" dirty="0" smtClean="0">
                <a:cs typeface="B Lotus" pitchFamily="2" charset="-78"/>
              </a:rPr>
              <a:t>     </a:t>
            </a:r>
            <a:r>
              <a:rPr lang="fa-IR" sz="2600" b="1" dirty="0" smtClean="0">
                <a:cs typeface="B Lotus" pitchFamily="2" charset="-78"/>
              </a:rPr>
              <a:t>بنیامین </a:t>
            </a:r>
            <a:r>
              <a:rPr lang="fa-IR" sz="2600" b="1" dirty="0">
                <a:cs typeface="B Lotus" pitchFamily="2" charset="-78"/>
              </a:rPr>
              <a:t>نتانیاهو </a:t>
            </a:r>
            <a:r>
              <a:rPr lang="fa-IR" sz="2600" b="1" dirty="0" smtClean="0">
                <a:cs typeface="B Lotus" pitchFamily="2" charset="-78"/>
              </a:rPr>
              <a:t>نخست وزیر </a:t>
            </a:r>
            <a:r>
              <a:rPr lang="fa-IR" sz="2600" b="1" dirty="0">
                <a:cs typeface="B Lotus" pitchFamily="2" charset="-78"/>
              </a:rPr>
              <a:t>رژیم صهیونیستی در جمع اعضای کمیته امور خارجه و دفاعی کنست(پارلمان) در حالی که چالش برانگیزترین مشکل استراتژیک این رژیم را برنامه هسته ای ایران دانست، بلافاصله از مخالفان در ایران به عنوان سرمایه های بزرگ اسرائیل نام برد و خاطر نشان کرد که استفاده از </a:t>
            </a:r>
            <a:r>
              <a:rPr lang="fa-IR" sz="2600" b="1" dirty="0" smtClean="0">
                <a:cs typeface="B Lotus" pitchFamily="2" charset="-78"/>
              </a:rPr>
              <a:t>اینترنت </a:t>
            </a:r>
            <a:r>
              <a:rPr lang="fa-IR" sz="2600" b="1" dirty="0">
                <a:cs typeface="B Lotus" pitchFamily="2" charset="-78"/>
              </a:rPr>
              <a:t>و </a:t>
            </a:r>
            <a:r>
              <a:rPr lang="fa-IR" sz="2600" b="1" dirty="0" smtClean="0">
                <a:cs typeface="B Lotus" pitchFamily="2" charset="-78"/>
              </a:rPr>
              <a:t>توییتر علیه </a:t>
            </a:r>
            <a:r>
              <a:rPr lang="fa-IR" sz="2600" b="1" dirty="0">
                <a:cs typeface="B Lotus" pitchFamily="2" charset="-78"/>
              </a:rPr>
              <a:t>ایران بسیار خوب است</a:t>
            </a:r>
            <a:r>
              <a:rPr lang="fa-IR" sz="2600" b="1" dirty="0" smtClean="0">
                <a:cs typeface="B Lotus" pitchFamily="2" charset="-78"/>
              </a:rPr>
              <a:t>.</a:t>
            </a:r>
            <a:r>
              <a:rPr lang="fa-IR" sz="2800" dirty="0"/>
              <a:t> </a:t>
            </a:r>
            <a:endParaRPr lang="fa-IR" sz="2800" dirty="0" smtClean="0"/>
          </a:p>
          <a:p>
            <a:pPr algn="ctr" rtl="1"/>
            <a:r>
              <a:rPr lang="fa-IR" sz="1500" dirty="0" smtClean="0">
                <a:cs typeface="B Lotus" pitchFamily="2" charset="-78"/>
              </a:rPr>
              <a:t>(</a:t>
            </a:r>
            <a:r>
              <a:rPr lang="fa-IR" sz="1500" dirty="0">
                <a:cs typeface="B Lotus" pitchFamily="2" charset="-78"/>
              </a:rPr>
              <a:t>منبع: کیهان،18/9/1388)</a:t>
            </a:r>
            <a:endParaRPr lang="en-US" sz="1500" dirty="0">
              <a:cs typeface="B Lotus" pitchFamily="2" charset="-78"/>
            </a:endParaRPr>
          </a:p>
          <a:p>
            <a:pPr algn="just" rtl="1"/>
            <a:endParaRPr lang="fa-IR" sz="2600" b="1" dirty="0" smtClean="0">
              <a:cs typeface="B Lotus" pitchFamily="2" charset="-78"/>
            </a:endParaRPr>
          </a:p>
          <a:p>
            <a:pPr algn="just" rtl="1"/>
            <a:endParaRPr lang="en-US" sz="2800" b="1" dirty="0">
              <a:cs typeface="B Lotus" pitchFamily="2" charset="-78"/>
            </a:endParaRPr>
          </a:p>
          <a:p>
            <a:pPr rtl="1"/>
            <a:endParaRPr lang="en-US" dirty="0"/>
          </a:p>
        </p:txBody>
      </p:sp>
      <p:pic>
        <p:nvPicPr>
          <p:cNvPr id="4" name="Picture 3" descr="Zionism3_54986.jpg"/>
          <p:cNvPicPr>
            <a:picLocks noChangeAspect="1"/>
          </p:cNvPicPr>
          <p:nvPr/>
        </p:nvPicPr>
        <p:blipFill>
          <a:blip r:embed="rId2"/>
          <a:stretch>
            <a:fillRect/>
          </a:stretch>
        </p:blipFill>
        <p:spPr>
          <a:xfrm>
            <a:off x="0" y="0"/>
            <a:ext cx="4343400" cy="6858000"/>
          </a:xfrm>
          <a:prstGeom prst="rect">
            <a:avLst/>
          </a:prstGeom>
        </p:spPr>
      </p:pic>
    </p:spTree>
  </p:cSld>
  <p:clrMapOvr>
    <a:masterClrMapping/>
  </p:clrMapOvr>
  <p:transition spd="slow">
    <p:checke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9258" y="228600"/>
            <a:ext cx="3614742" cy="1143000"/>
          </a:xfrm>
        </p:spPr>
        <p:txBody>
          <a:bodyPr>
            <a:normAutofit fontScale="90000"/>
          </a:bodyPr>
          <a:lstStyle/>
          <a:p>
            <a:pPr algn="ctr" rtl="1"/>
            <a:r>
              <a:rPr lang="fa-IR" sz="4000" dirty="0" smtClean="0">
                <a:cs typeface="B Jadid" pitchFamily="2" charset="-78"/>
              </a:rPr>
              <a:t>حمایت دشمنان از اقدامات فتنه گران</a:t>
            </a:r>
            <a:endParaRPr lang="en-US" sz="4000" dirty="0"/>
          </a:p>
        </p:txBody>
      </p:sp>
      <p:sp>
        <p:nvSpPr>
          <p:cNvPr id="3" name="Content Placeholder 2"/>
          <p:cNvSpPr>
            <a:spLocks noGrp="1"/>
          </p:cNvSpPr>
          <p:nvPr>
            <p:ph idx="1"/>
          </p:nvPr>
        </p:nvSpPr>
        <p:spPr>
          <a:xfrm>
            <a:off x="5638800" y="1643050"/>
            <a:ext cx="3276600" cy="4525963"/>
          </a:xfrm>
        </p:spPr>
        <p:txBody>
          <a:bodyPr>
            <a:normAutofit fontScale="92500"/>
          </a:bodyPr>
          <a:lstStyle/>
          <a:p>
            <a:pPr algn="just" rtl="1">
              <a:lnSpc>
                <a:spcPct val="200000"/>
              </a:lnSpc>
              <a:buNone/>
            </a:pPr>
            <a:r>
              <a:rPr lang="fa-IR" sz="1800" b="1" dirty="0">
                <a:cs typeface="B Jadid" pitchFamily="2" charset="-78"/>
              </a:rPr>
              <a:t>باراک اوباما هنگام دریافت جایزه صلح </a:t>
            </a:r>
            <a:r>
              <a:rPr lang="fa-IR" sz="1800" b="1" dirty="0" smtClean="0">
                <a:cs typeface="B Jadid" pitchFamily="2" charset="-78"/>
              </a:rPr>
              <a:t>نوبل:</a:t>
            </a:r>
            <a:endParaRPr lang="en-US" sz="1800" b="1" dirty="0">
              <a:cs typeface="B Jadid" pitchFamily="2" charset="-78"/>
            </a:endParaRPr>
          </a:p>
          <a:p>
            <a:pPr algn="just" rtl="1">
              <a:lnSpc>
                <a:spcPct val="200000"/>
              </a:lnSpc>
              <a:buNone/>
            </a:pPr>
            <a:r>
              <a:rPr lang="fa-IR" sz="2800" b="1" dirty="0" smtClean="0">
                <a:cs typeface="B Lotus" pitchFamily="2" charset="-78"/>
              </a:rPr>
              <a:t> </a:t>
            </a:r>
            <a:r>
              <a:rPr lang="en-US" sz="2800" b="1" dirty="0" smtClean="0">
                <a:cs typeface="B Lotus" pitchFamily="2" charset="-78"/>
              </a:rPr>
              <a:t>   </a:t>
            </a:r>
            <a:r>
              <a:rPr lang="fa-IR" sz="2800" b="1" dirty="0" smtClean="0">
                <a:cs typeface="B Lotus" pitchFamily="2" charset="-78"/>
              </a:rPr>
              <a:t>  </a:t>
            </a:r>
            <a:r>
              <a:rPr lang="fa-IR" sz="2400" b="1" dirty="0" smtClean="0">
                <a:cs typeface="B Lotus" pitchFamily="2" charset="-78"/>
              </a:rPr>
              <a:t>ما </a:t>
            </a:r>
            <a:r>
              <a:rPr lang="fa-IR" sz="2400" b="1" dirty="0">
                <a:cs typeface="B Lotus" pitchFamily="2" charset="-78"/>
              </a:rPr>
              <a:t>عزت صدها هزار نفری که به صورت آرام و بی صدا در </a:t>
            </a:r>
            <a:r>
              <a:rPr lang="fa-IR" sz="2400" b="1" dirty="0" smtClean="0">
                <a:cs typeface="B Lotus" pitchFamily="2" charset="-78"/>
              </a:rPr>
              <a:t>خیابانهای </a:t>
            </a:r>
            <a:r>
              <a:rPr lang="fa-IR" sz="2400" b="1" dirty="0">
                <a:cs typeface="B Lotus" pitchFamily="2" charset="-78"/>
              </a:rPr>
              <a:t>ایران تظاهرات کردند را تقدیس می </a:t>
            </a:r>
            <a:r>
              <a:rPr lang="fa-IR" sz="2400" b="1" dirty="0" smtClean="0">
                <a:cs typeface="B Lotus" pitchFamily="2" charset="-78"/>
              </a:rPr>
              <a:t>کنیم. </a:t>
            </a:r>
            <a:endParaRPr lang="fa-IR" sz="2800" b="1" dirty="0" smtClean="0">
              <a:cs typeface="B Lotus" pitchFamily="2" charset="-78"/>
            </a:endParaRPr>
          </a:p>
          <a:p>
            <a:pPr algn="ctr" rtl="1">
              <a:lnSpc>
                <a:spcPct val="200000"/>
              </a:lnSpc>
              <a:buNone/>
            </a:pPr>
            <a:r>
              <a:rPr lang="fa-IR" sz="1400" dirty="0" smtClean="0">
                <a:cs typeface="B Lotus" pitchFamily="2" charset="-78"/>
              </a:rPr>
              <a:t>(</a:t>
            </a:r>
            <a:r>
              <a:rPr lang="fa-IR" sz="1400" dirty="0">
                <a:cs typeface="B Lotus" pitchFamily="2" charset="-78"/>
              </a:rPr>
              <a:t>منبع: </a:t>
            </a:r>
            <a:r>
              <a:rPr lang="fa-IR" sz="1400" dirty="0" smtClean="0">
                <a:cs typeface="B Lotus" pitchFamily="2" charset="-78"/>
              </a:rPr>
              <a:t>کیهان،88/9/21)</a:t>
            </a:r>
            <a:endParaRPr lang="en-US" sz="1400" dirty="0">
              <a:cs typeface="B Lotus" pitchFamily="2" charset="-78"/>
            </a:endParaRPr>
          </a:p>
          <a:p>
            <a:pPr algn="just" rtl="1">
              <a:lnSpc>
                <a:spcPct val="200000"/>
              </a:lnSpc>
              <a:buNone/>
            </a:pPr>
            <a:endParaRPr lang="en-US" sz="2800" b="1" dirty="0">
              <a:cs typeface="B Lotus" pitchFamily="2" charset="-78"/>
            </a:endParaRPr>
          </a:p>
          <a:p>
            <a:pPr algn="r" rtl="1">
              <a:lnSpc>
                <a:spcPct val="200000"/>
              </a:lnSpc>
              <a:buNone/>
            </a:pPr>
            <a:endParaRPr lang="en-US" dirty="0"/>
          </a:p>
        </p:txBody>
      </p:sp>
      <p:pic>
        <p:nvPicPr>
          <p:cNvPr id="4" name="Picture 3" descr="barack-obama-hands-portrait.jpg"/>
          <p:cNvPicPr>
            <a:picLocks noChangeAspect="1"/>
          </p:cNvPicPr>
          <p:nvPr/>
        </p:nvPicPr>
        <p:blipFill>
          <a:blip r:embed="rId2"/>
          <a:stretch>
            <a:fillRect/>
          </a:stretch>
        </p:blipFill>
        <p:spPr>
          <a:xfrm>
            <a:off x="0" y="0"/>
            <a:ext cx="5429256" cy="6858000"/>
          </a:xfrm>
          <a:prstGeom prst="rect">
            <a:avLst/>
          </a:prstGeom>
        </p:spPr>
      </p:pic>
    </p:spTree>
  </p:cSld>
  <p:clrMapOvr>
    <a:masterClrMapping/>
  </p:clrMapOvr>
  <p:transition spd="slow">
    <p:checke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2582" y="457200"/>
            <a:ext cx="3681418" cy="1143000"/>
          </a:xfrm>
        </p:spPr>
        <p:txBody>
          <a:bodyPr>
            <a:normAutofit fontScale="90000"/>
          </a:bodyPr>
          <a:lstStyle/>
          <a:p>
            <a:pPr algn="ctr" rtl="1"/>
            <a:r>
              <a:rPr lang="fa-IR" sz="4000" dirty="0" smtClean="0">
                <a:cs typeface="B Jadid" pitchFamily="2" charset="-78"/>
              </a:rPr>
              <a:t>حمایت دشمنان از اقدامات فتنه گران</a:t>
            </a:r>
            <a:endParaRPr lang="en-US" sz="4000" dirty="0"/>
          </a:p>
        </p:txBody>
      </p:sp>
      <p:sp>
        <p:nvSpPr>
          <p:cNvPr id="3" name="Content Placeholder 2"/>
          <p:cNvSpPr>
            <a:spLocks noGrp="1"/>
          </p:cNvSpPr>
          <p:nvPr>
            <p:ph idx="1"/>
          </p:nvPr>
        </p:nvSpPr>
        <p:spPr>
          <a:xfrm>
            <a:off x="5410200" y="1981200"/>
            <a:ext cx="3733800" cy="4525963"/>
          </a:xfrm>
        </p:spPr>
        <p:txBody>
          <a:bodyPr>
            <a:normAutofit fontScale="92500"/>
          </a:bodyPr>
          <a:lstStyle/>
          <a:p>
            <a:pPr algn="r" rtl="1">
              <a:buNone/>
            </a:pPr>
            <a:r>
              <a:rPr lang="fa-IR" sz="1800" dirty="0" smtClean="0">
                <a:cs typeface="B Jadid" pitchFamily="2" charset="-78"/>
              </a:rPr>
              <a:t>        جان </a:t>
            </a:r>
            <a:r>
              <a:rPr lang="fa-IR" sz="1800" dirty="0">
                <a:cs typeface="B Jadid" pitchFamily="2" charset="-78"/>
              </a:rPr>
              <a:t>لیمبرت دستیار وزارت خارجه آمریکا در خاور نزدیک:</a:t>
            </a:r>
            <a:endParaRPr lang="en-US" sz="1800" dirty="0">
              <a:cs typeface="B Jadid" pitchFamily="2" charset="-78"/>
            </a:endParaRPr>
          </a:p>
          <a:p>
            <a:pPr algn="just" rtl="1">
              <a:buNone/>
            </a:pPr>
            <a:r>
              <a:rPr lang="fa-IR" sz="2600" b="1" dirty="0" smtClean="0">
                <a:cs typeface="B Lotus" pitchFamily="2" charset="-78"/>
              </a:rPr>
              <a:t>         ما </a:t>
            </a:r>
            <a:r>
              <a:rPr lang="fa-IR" sz="2600" b="1" dirty="0">
                <a:cs typeface="B Lotus" pitchFamily="2" charset="-78"/>
              </a:rPr>
              <a:t>در قبال ایرانیان آرام نمی نشینیم و آنچه را در خیابان های تهران اتفاق می افتد را نادیده نخواهیم گرفت. ما به مردم شجاع ایران که به خیابان ها آمدند و تظاهرات کردند و شجاعانه با سرکوب برخورد کرده و اتفاقات را به خارج منتقل کردند، ادای احترام می کنیم</a:t>
            </a:r>
            <a:r>
              <a:rPr lang="fa-IR" sz="2600" b="1" dirty="0" smtClean="0">
                <a:cs typeface="B Lotus" pitchFamily="2" charset="-78"/>
              </a:rPr>
              <a:t>.</a:t>
            </a:r>
            <a:r>
              <a:rPr lang="fa-IR" sz="2800" dirty="0"/>
              <a:t> </a:t>
            </a:r>
            <a:endParaRPr lang="fa-IR" sz="2800" dirty="0" smtClean="0"/>
          </a:p>
          <a:p>
            <a:pPr algn="ctr" rtl="1">
              <a:buNone/>
            </a:pPr>
            <a:r>
              <a:rPr lang="fa-IR" sz="1600" dirty="0" smtClean="0">
                <a:cs typeface="B Lotus" pitchFamily="2" charset="-78"/>
              </a:rPr>
              <a:t>        (</a:t>
            </a:r>
            <a:r>
              <a:rPr lang="fa-IR" sz="1600" dirty="0">
                <a:cs typeface="B Lotus" pitchFamily="2" charset="-78"/>
              </a:rPr>
              <a:t>منبع: </a:t>
            </a:r>
            <a:r>
              <a:rPr lang="fa-IR" sz="1600" dirty="0" smtClean="0">
                <a:cs typeface="B Lotus" pitchFamily="2" charset="-78"/>
              </a:rPr>
              <a:t>کیهان،88/9/21)</a:t>
            </a:r>
            <a:endParaRPr lang="en-US" sz="1600" dirty="0">
              <a:cs typeface="B Lotus" pitchFamily="2" charset="-78"/>
            </a:endParaRPr>
          </a:p>
          <a:p>
            <a:pPr algn="just" rtl="1">
              <a:buNone/>
            </a:pPr>
            <a:endParaRPr lang="en-US" sz="2600" b="1" dirty="0">
              <a:cs typeface="B Lotus" pitchFamily="2" charset="-78"/>
            </a:endParaRPr>
          </a:p>
          <a:p>
            <a:pPr algn="r" rtl="1">
              <a:buNone/>
            </a:pPr>
            <a:endParaRPr lang="en-US" dirty="0"/>
          </a:p>
        </p:txBody>
      </p:sp>
      <p:pic>
        <p:nvPicPr>
          <p:cNvPr id="4" name="Picture 3" descr="John_Limbert.jpg"/>
          <p:cNvPicPr>
            <a:picLocks noChangeAspect="1"/>
          </p:cNvPicPr>
          <p:nvPr/>
        </p:nvPicPr>
        <p:blipFill>
          <a:blip r:embed="rId2"/>
          <a:stretch>
            <a:fillRect/>
          </a:stretch>
        </p:blipFill>
        <p:spPr>
          <a:xfrm>
            <a:off x="0" y="0"/>
            <a:ext cx="5181600" cy="6858000"/>
          </a:xfrm>
          <a:prstGeom prst="rect">
            <a:avLst/>
          </a:prstGeom>
        </p:spPr>
      </p:pic>
    </p:spTree>
  </p:cSld>
  <p:clrMapOvr>
    <a:masterClrMapping/>
  </p:clrMapOvr>
  <p:transition spd="slow">
    <p:checke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3086" y="457200"/>
            <a:ext cx="3490914" cy="1143000"/>
          </a:xfrm>
        </p:spPr>
        <p:txBody>
          <a:bodyPr>
            <a:normAutofit fontScale="90000"/>
          </a:bodyPr>
          <a:lstStyle/>
          <a:p>
            <a:r>
              <a:rPr lang="fa-IR" sz="4000" dirty="0" smtClean="0">
                <a:cs typeface="B Jadid" pitchFamily="2" charset="-78"/>
              </a:rPr>
              <a:t>حمایت دشمنان از اقدامات فتنه گران</a:t>
            </a:r>
            <a:endParaRPr lang="en-US" sz="4000" dirty="0"/>
          </a:p>
        </p:txBody>
      </p:sp>
      <p:sp>
        <p:nvSpPr>
          <p:cNvPr id="3" name="Content Placeholder 2"/>
          <p:cNvSpPr>
            <a:spLocks noGrp="1"/>
          </p:cNvSpPr>
          <p:nvPr>
            <p:ph idx="1"/>
          </p:nvPr>
        </p:nvSpPr>
        <p:spPr>
          <a:xfrm>
            <a:off x="5410200" y="1643050"/>
            <a:ext cx="3505200" cy="4525963"/>
          </a:xfrm>
        </p:spPr>
        <p:txBody>
          <a:bodyPr>
            <a:normAutofit/>
          </a:bodyPr>
          <a:lstStyle/>
          <a:p>
            <a:pPr algn="r" rtl="1">
              <a:lnSpc>
                <a:spcPct val="150000"/>
              </a:lnSpc>
              <a:buNone/>
            </a:pPr>
            <a:r>
              <a:rPr lang="fa-IR" sz="2400" dirty="0">
                <a:cs typeface="B Jadid" pitchFamily="2" charset="-78"/>
              </a:rPr>
              <a:t>مایک همر سخنگوی شورای امنیت ملی </a:t>
            </a:r>
            <a:r>
              <a:rPr lang="fa-IR" sz="2400" dirty="0" smtClean="0">
                <a:cs typeface="B Jadid" pitchFamily="2" charset="-78"/>
              </a:rPr>
              <a:t>آمریکا:</a:t>
            </a:r>
          </a:p>
          <a:p>
            <a:pPr algn="just" rtl="1">
              <a:lnSpc>
                <a:spcPct val="150000"/>
              </a:lnSpc>
              <a:buNone/>
            </a:pPr>
            <a:r>
              <a:rPr lang="fa-IR" sz="2400" b="1" dirty="0">
                <a:cs typeface="B Lotus" pitchFamily="2" charset="-78"/>
              </a:rPr>
              <a:t> </a:t>
            </a:r>
            <a:r>
              <a:rPr lang="fa-IR" sz="2400" b="1" dirty="0" smtClean="0">
                <a:cs typeface="B Lotus" pitchFamily="2" charset="-78"/>
              </a:rPr>
              <a:t>      مي توان رویدادهای </a:t>
            </a:r>
            <a:r>
              <a:rPr lang="fa-IR" sz="2400" b="1" dirty="0">
                <a:cs typeface="B Lotus" pitchFamily="2" charset="-78"/>
              </a:rPr>
              <a:t>روز یکشنبه (</a:t>
            </a:r>
            <a:r>
              <a:rPr lang="fa-IR" sz="2400" b="1" dirty="0" smtClean="0">
                <a:cs typeface="B Lotus" pitchFamily="2" charset="-78"/>
              </a:rPr>
              <a:t>عاشوراي 88 ) </a:t>
            </a:r>
            <a:r>
              <a:rPr lang="fa-IR" sz="2400" b="1" dirty="0">
                <a:cs typeface="B Lotus" pitchFamily="2" charset="-78"/>
              </a:rPr>
              <a:t>در </a:t>
            </a:r>
            <a:r>
              <a:rPr lang="fa-IR" sz="2400" b="1" dirty="0" smtClean="0">
                <a:cs typeface="B Lotus" pitchFamily="2" charset="-78"/>
              </a:rPr>
              <a:t>ایران را </a:t>
            </a:r>
            <a:r>
              <a:rPr lang="fa-IR" sz="2400" b="1" dirty="0">
                <a:cs typeface="B Lotus" pitchFamily="2" charset="-78"/>
              </a:rPr>
              <a:t>برخورد ناعادلانه دولت با شهروندان در ابراز مسالمت آمیز خواسته های خود نامید</a:t>
            </a:r>
            <a:r>
              <a:rPr lang="fa-IR" sz="2400" b="1" dirty="0" smtClean="0">
                <a:cs typeface="B Lotus" pitchFamily="2" charset="-78"/>
              </a:rPr>
              <a:t>.</a:t>
            </a:r>
          </a:p>
          <a:p>
            <a:pPr algn="just" rtl="1">
              <a:lnSpc>
                <a:spcPct val="150000"/>
              </a:lnSpc>
              <a:buNone/>
            </a:pPr>
            <a:r>
              <a:rPr lang="fa-IR" sz="1600" dirty="0" smtClean="0">
                <a:cs typeface="B Lotus" pitchFamily="2" charset="-78"/>
              </a:rPr>
              <a:t>        (</a:t>
            </a:r>
            <a:r>
              <a:rPr lang="fa-IR" sz="1600" dirty="0">
                <a:cs typeface="B Lotus" pitchFamily="2" charset="-78"/>
              </a:rPr>
              <a:t>منبع: کیهان،8/10/1388</a:t>
            </a:r>
            <a:r>
              <a:rPr lang="fa-IR" sz="1600" dirty="0" smtClean="0">
                <a:cs typeface="B Lotus" pitchFamily="2" charset="-78"/>
              </a:rPr>
              <a:t>)</a:t>
            </a:r>
            <a:endParaRPr lang="en-US" sz="1600" dirty="0">
              <a:cs typeface="B Lotus" pitchFamily="2" charset="-78"/>
            </a:endParaRPr>
          </a:p>
          <a:p>
            <a:pPr algn="just" rtl="1">
              <a:lnSpc>
                <a:spcPct val="150000"/>
              </a:lnSpc>
              <a:buNone/>
            </a:pPr>
            <a:endParaRPr lang="en-US" sz="2400" b="1" dirty="0">
              <a:cs typeface="B Lotus" pitchFamily="2" charset="-78"/>
            </a:endParaRPr>
          </a:p>
          <a:p>
            <a:pPr algn="r" rtl="1">
              <a:lnSpc>
                <a:spcPct val="150000"/>
              </a:lnSpc>
              <a:buNone/>
            </a:pPr>
            <a:endParaRPr lang="en-US" sz="2400" dirty="0">
              <a:cs typeface="B Jadid" pitchFamily="2" charset="-78"/>
            </a:endParaRPr>
          </a:p>
          <a:p>
            <a:pPr algn="r" rtl="1">
              <a:lnSpc>
                <a:spcPct val="150000"/>
              </a:lnSpc>
              <a:buNone/>
            </a:pPr>
            <a:endParaRPr lang="en-US" dirty="0"/>
          </a:p>
        </p:txBody>
      </p:sp>
      <p:pic>
        <p:nvPicPr>
          <p:cNvPr id="4" name="Picture 3" descr="Hammer112711_405_1.jpg"/>
          <p:cNvPicPr>
            <a:picLocks noChangeAspect="1"/>
          </p:cNvPicPr>
          <p:nvPr/>
        </p:nvPicPr>
        <p:blipFill>
          <a:blip r:embed="rId2"/>
          <a:stretch>
            <a:fillRect/>
          </a:stretch>
        </p:blipFill>
        <p:spPr>
          <a:xfrm>
            <a:off x="0" y="0"/>
            <a:ext cx="5181600" cy="6858000"/>
          </a:xfrm>
          <a:prstGeom prst="rect">
            <a:avLst/>
          </a:prstGeom>
        </p:spPr>
      </p:pic>
    </p:spTree>
  </p:cSld>
  <p:clrMapOvr>
    <a:masterClrMapping/>
  </p:clrMapOvr>
  <p:transition spd="slow">
    <p:checke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4952" y="533400"/>
            <a:ext cx="3829048" cy="1143000"/>
          </a:xfrm>
        </p:spPr>
        <p:txBody>
          <a:bodyPr>
            <a:noAutofit/>
          </a:bodyPr>
          <a:lstStyle/>
          <a:p>
            <a:pPr algn="ctr" rtl="1"/>
            <a:r>
              <a:rPr lang="fa-IR" sz="3200" dirty="0" smtClean="0">
                <a:cs typeface="B Jadid" pitchFamily="2" charset="-78"/>
              </a:rPr>
              <a:t>حمایت دشمنان از اقدامات فتنه گران</a:t>
            </a:r>
            <a:endParaRPr lang="en-US" sz="2800" dirty="0"/>
          </a:p>
        </p:txBody>
      </p:sp>
      <p:sp>
        <p:nvSpPr>
          <p:cNvPr id="3" name="Content Placeholder 2"/>
          <p:cNvSpPr>
            <a:spLocks noGrp="1"/>
          </p:cNvSpPr>
          <p:nvPr>
            <p:ph idx="1"/>
          </p:nvPr>
        </p:nvSpPr>
        <p:spPr>
          <a:xfrm>
            <a:off x="4953000" y="1643050"/>
            <a:ext cx="3962400" cy="4525963"/>
          </a:xfrm>
        </p:spPr>
        <p:txBody>
          <a:bodyPr>
            <a:normAutofit/>
          </a:bodyPr>
          <a:lstStyle/>
          <a:p>
            <a:pPr algn="just" rtl="1">
              <a:lnSpc>
                <a:spcPct val="150000"/>
              </a:lnSpc>
              <a:buNone/>
            </a:pPr>
            <a:r>
              <a:rPr lang="fa-IR" b="1" dirty="0" smtClean="0">
                <a:cs typeface="B Lotus" pitchFamily="2" charset="-78"/>
              </a:rPr>
              <a:t>       هیلاری </a:t>
            </a:r>
            <a:r>
              <a:rPr lang="fa-IR" b="1" dirty="0">
                <a:cs typeface="B Lotus" pitchFamily="2" charset="-78"/>
              </a:rPr>
              <a:t>کلینتون وزیر خارجه آمریکا در گفتگو با شبکه خارجی سی ان ان اذعان کرد که دولت </a:t>
            </a:r>
            <a:br>
              <a:rPr lang="fa-IR" b="1" dirty="0">
                <a:cs typeface="B Lotus" pitchFamily="2" charset="-78"/>
              </a:rPr>
            </a:br>
            <a:r>
              <a:rPr lang="fa-IR" b="1" dirty="0">
                <a:cs typeface="B Lotus" pitchFamily="2" charset="-78"/>
              </a:rPr>
              <a:t>آمریکا در پس </a:t>
            </a:r>
            <a:r>
              <a:rPr lang="fa-IR" b="1" dirty="0" smtClean="0">
                <a:cs typeface="B Lotus" pitchFamily="2" charset="-78"/>
              </a:rPr>
              <a:t>پرده، </a:t>
            </a:r>
            <a:r>
              <a:rPr lang="fa-IR" b="1" dirty="0">
                <a:cs typeface="B Lotus" pitchFamily="2" charset="-78"/>
              </a:rPr>
              <a:t>تلاش زیادی برای حمایت از مخالفان در ایران به کار بسته است</a:t>
            </a:r>
            <a:r>
              <a:rPr lang="fa-IR" b="1" dirty="0" smtClean="0">
                <a:cs typeface="B Lotus" pitchFamily="2" charset="-78"/>
              </a:rPr>
              <a:t>.</a:t>
            </a:r>
          </a:p>
          <a:p>
            <a:pPr algn="just" rtl="1">
              <a:lnSpc>
                <a:spcPct val="150000"/>
              </a:lnSpc>
              <a:buNone/>
            </a:pPr>
            <a:r>
              <a:rPr lang="fa-IR" sz="1600" dirty="0" smtClean="0">
                <a:cs typeface="B Lotus" pitchFamily="2" charset="-78"/>
              </a:rPr>
              <a:t>     (</a:t>
            </a:r>
            <a:r>
              <a:rPr lang="fa-IR" sz="1600" dirty="0">
                <a:cs typeface="B Lotus" pitchFamily="2" charset="-78"/>
              </a:rPr>
              <a:t>منبع: کیهان،8/10/1388)</a:t>
            </a:r>
            <a:endParaRPr lang="en-US" sz="1600" dirty="0">
              <a:cs typeface="B Lotus" pitchFamily="2" charset="-78"/>
            </a:endParaRPr>
          </a:p>
          <a:p>
            <a:pPr algn="just" rtl="1">
              <a:lnSpc>
                <a:spcPct val="150000"/>
              </a:lnSpc>
              <a:buNone/>
            </a:pPr>
            <a:endParaRPr lang="en-US" b="1" dirty="0">
              <a:cs typeface="B Lotus" pitchFamily="2" charset="-78"/>
            </a:endParaRPr>
          </a:p>
          <a:p>
            <a:pPr algn="r" rtl="1">
              <a:lnSpc>
                <a:spcPct val="150000"/>
              </a:lnSpc>
              <a:buNone/>
            </a:pPr>
            <a:endParaRPr lang="en-US" dirty="0"/>
          </a:p>
        </p:txBody>
      </p:sp>
      <p:pic>
        <p:nvPicPr>
          <p:cNvPr id="4" name="Picture 3" descr="142187_135.jpg"/>
          <p:cNvPicPr>
            <a:picLocks noChangeAspect="1"/>
          </p:cNvPicPr>
          <p:nvPr/>
        </p:nvPicPr>
        <p:blipFill>
          <a:blip r:embed="rId2"/>
          <a:stretch>
            <a:fillRect/>
          </a:stretch>
        </p:blipFill>
        <p:spPr>
          <a:xfrm>
            <a:off x="0" y="0"/>
            <a:ext cx="4800600" cy="6858000"/>
          </a:xfrm>
          <a:prstGeom prst="rect">
            <a:avLst/>
          </a:prstGeom>
        </p:spPr>
      </p:pic>
    </p:spTree>
  </p:cSld>
  <p:clrMapOvr>
    <a:masterClrMapping/>
  </p:clrMapOvr>
  <p:transition spd="slow">
    <p:checke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7828" y="533400"/>
            <a:ext cx="3686172" cy="1143000"/>
          </a:xfrm>
        </p:spPr>
        <p:txBody>
          <a:bodyPr>
            <a:noAutofit/>
          </a:bodyPr>
          <a:lstStyle/>
          <a:p>
            <a:pPr algn="ctr" rtl="1"/>
            <a:r>
              <a:rPr lang="fa-IR" sz="3200" dirty="0" smtClean="0">
                <a:cs typeface="B Jadid" pitchFamily="2" charset="-78"/>
              </a:rPr>
              <a:t>حمایت دشمنان از اقدامات فتنه گران</a:t>
            </a:r>
            <a:endParaRPr lang="en-US" sz="2800" dirty="0"/>
          </a:p>
        </p:txBody>
      </p:sp>
      <p:sp>
        <p:nvSpPr>
          <p:cNvPr id="3" name="Content Placeholder 2"/>
          <p:cNvSpPr>
            <a:spLocks noGrp="1"/>
          </p:cNvSpPr>
          <p:nvPr>
            <p:ph idx="1"/>
          </p:nvPr>
        </p:nvSpPr>
        <p:spPr>
          <a:xfrm>
            <a:off x="5105400" y="1857364"/>
            <a:ext cx="3810000" cy="4525963"/>
          </a:xfrm>
        </p:spPr>
        <p:txBody>
          <a:bodyPr/>
          <a:lstStyle/>
          <a:p>
            <a:pPr algn="just" rtl="1">
              <a:buNone/>
            </a:pPr>
            <a:r>
              <a:rPr lang="fa-IR" sz="2800" b="1" dirty="0" smtClean="0">
                <a:cs typeface="B Lotus" pitchFamily="2" charset="-78"/>
              </a:rPr>
              <a:t>    شبکه </a:t>
            </a:r>
            <a:r>
              <a:rPr lang="fa-IR" sz="2800" b="1" dirty="0">
                <a:cs typeface="B Lotus" pitchFamily="2" charset="-78"/>
              </a:rPr>
              <a:t>تلویزیونی فرانس 24 در خبری فوری اعلام کرد، دولت فرانسه سرکوب </a:t>
            </a:r>
            <a:r>
              <a:rPr lang="fa-IR" sz="2800" b="1" dirty="0" smtClean="0">
                <a:cs typeface="B Lotus" pitchFamily="2" charset="-78"/>
              </a:rPr>
              <a:t>خشونت بار </a:t>
            </a:r>
            <a:r>
              <a:rPr lang="fa-IR" sz="2800" b="1" dirty="0">
                <a:cs typeface="B Lotus" pitchFamily="2" charset="-78"/>
              </a:rPr>
              <a:t>تظاهرات مخالفان دولت در ایران </a:t>
            </a:r>
            <a:r>
              <a:rPr lang="fa-IR" sz="2800" b="1" dirty="0" smtClean="0">
                <a:cs typeface="B Lotus" pitchFamily="2" charset="-78"/>
              </a:rPr>
              <a:t>را </a:t>
            </a:r>
            <a:r>
              <a:rPr lang="fa-IR" sz="2800" b="1" dirty="0">
                <a:cs typeface="B Lotus" pitchFamily="2" charset="-78"/>
              </a:rPr>
              <a:t>محکوم کرد و خواستار راه حال سیاسی برای حل بحران داخلی ایران شد. </a:t>
            </a:r>
            <a:endParaRPr lang="fa-IR" sz="2800" b="1" dirty="0" smtClean="0">
              <a:cs typeface="B Lotus" pitchFamily="2" charset="-78"/>
            </a:endParaRPr>
          </a:p>
          <a:p>
            <a:pPr algn="just" rtl="1">
              <a:buNone/>
            </a:pPr>
            <a:r>
              <a:rPr lang="fa-IR" sz="1800" dirty="0" smtClean="0">
                <a:cs typeface="B Lotus" pitchFamily="2" charset="-78"/>
              </a:rPr>
              <a:t>         (</a:t>
            </a:r>
            <a:r>
              <a:rPr lang="fa-IR" sz="1800" dirty="0">
                <a:cs typeface="B Lotus" pitchFamily="2" charset="-78"/>
              </a:rPr>
              <a:t>منبع: کیهان،8/10/1388</a:t>
            </a:r>
            <a:r>
              <a:rPr lang="fa-IR" sz="1800" dirty="0" smtClean="0">
                <a:cs typeface="B Lotus" pitchFamily="2" charset="-78"/>
              </a:rPr>
              <a:t>)</a:t>
            </a:r>
            <a:endParaRPr lang="en-US" sz="1800" dirty="0">
              <a:cs typeface="B Lotus" pitchFamily="2" charset="-78"/>
            </a:endParaRPr>
          </a:p>
          <a:p>
            <a:pPr algn="just" rtl="1">
              <a:buNone/>
            </a:pPr>
            <a:endParaRPr lang="en-US" sz="2800" b="1" dirty="0">
              <a:cs typeface="B Lotus" pitchFamily="2" charset="-78"/>
            </a:endParaRPr>
          </a:p>
          <a:p>
            <a:pPr algn="r" rtl="1">
              <a:buNone/>
            </a:pPr>
            <a:endParaRPr lang="en-US" dirty="0">
              <a:cs typeface="B Lotus" pitchFamily="2" charset="-78"/>
            </a:endParaRPr>
          </a:p>
        </p:txBody>
      </p:sp>
      <p:pic>
        <p:nvPicPr>
          <p:cNvPr id="4" name="Picture 3" descr="sarkozy-bouygues-tf1-france-24.png"/>
          <p:cNvPicPr>
            <a:picLocks noChangeAspect="1"/>
          </p:cNvPicPr>
          <p:nvPr/>
        </p:nvPicPr>
        <p:blipFill>
          <a:blip r:embed="rId2"/>
          <a:stretch>
            <a:fillRect/>
          </a:stretch>
        </p:blipFill>
        <p:spPr>
          <a:xfrm>
            <a:off x="0" y="142852"/>
            <a:ext cx="4953000" cy="6858000"/>
          </a:xfrm>
          <a:prstGeom prst="rect">
            <a:avLst/>
          </a:prstGeom>
        </p:spPr>
      </p:pic>
    </p:spTree>
  </p:cSld>
  <p:clrMapOvr>
    <a:masterClrMapping/>
  </p:clrMapOvr>
  <p:transition spd="slow">
    <p:checke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3514" y="381000"/>
            <a:ext cx="3900486" cy="1143000"/>
          </a:xfrm>
        </p:spPr>
        <p:txBody>
          <a:bodyPr>
            <a:noAutofit/>
          </a:bodyPr>
          <a:lstStyle/>
          <a:p>
            <a:pPr algn="ctr" rtl="1"/>
            <a:r>
              <a:rPr lang="fa-IR" sz="3200" dirty="0" smtClean="0">
                <a:cs typeface="B Jadid" pitchFamily="2" charset="-78"/>
              </a:rPr>
              <a:t>حمایت دشمنان از اقدامات فتنه گران</a:t>
            </a:r>
            <a:endParaRPr lang="en-US" sz="2800" dirty="0"/>
          </a:p>
        </p:txBody>
      </p:sp>
      <p:sp>
        <p:nvSpPr>
          <p:cNvPr id="3" name="Content Placeholder 2"/>
          <p:cNvSpPr>
            <a:spLocks noGrp="1"/>
          </p:cNvSpPr>
          <p:nvPr>
            <p:ph idx="1"/>
          </p:nvPr>
        </p:nvSpPr>
        <p:spPr>
          <a:xfrm>
            <a:off x="5100638" y="1643050"/>
            <a:ext cx="4043362" cy="4554551"/>
          </a:xfrm>
        </p:spPr>
        <p:txBody>
          <a:bodyPr>
            <a:normAutofit fontScale="85000" lnSpcReduction="20000"/>
          </a:bodyPr>
          <a:lstStyle/>
          <a:p>
            <a:pPr algn="ctr" rtl="1">
              <a:lnSpc>
                <a:spcPct val="170000"/>
              </a:lnSpc>
              <a:buNone/>
            </a:pPr>
            <a:r>
              <a:rPr lang="fa-IR" sz="2800" b="1" dirty="0">
                <a:cs typeface="B Jadid" pitchFamily="2" charset="-78"/>
              </a:rPr>
              <a:t>اعترافات </a:t>
            </a:r>
            <a:r>
              <a:rPr lang="fa-IR" sz="2800" dirty="0" smtClean="0">
                <a:cs typeface="B Jadid" pitchFamily="2" charset="-78"/>
              </a:rPr>
              <a:t>محمدحسین رسام </a:t>
            </a:r>
          </a:p>
          <a:p>
            <a:pPr algn="ctr" rtl="1">
              <a:lnSpc>
                <a:spcPct val="170000"/>
              </a:lnSpc>
              <a:buNone/>
            </a:pPr>
            <a:r>
              <a:rPr lang="fa-IR" sz="1800" dirty="0" smtClean="0">
                <a:cs typeface="B Jadid" pitchFamily="2" charset="-78"/>
              </a:rPr>
              <a:t>(</a:t>
            </a:r>
            <a:r>
              <a:rPr lang="fa-IR" sz="1800" b="1" dirty="0" smtClean="0">
                <a:cs typeface="B Jadid" pitchFamily="2" charset="-78"/>
              </a:rPr>
              <a:t>تحلیل</a:t>
            </a:r>
            <a:r>
              <a:rPr lang="fa-IR" sz="1800" b="1" dirty="0">
                <a:cs typeface="B Jadid" pitchFamily="2" charset="-78"/>
              </a:rPr>
              <a:t>‎گر ارشد سفارت </a:t>
            </a:r>
            <a:r>
              <a:rPr lang="fa-IR" sz="1800" b="1" dirty="0" smtClean="0">
                <a:cs typeface="B Jadid" pitchFamily="2" charset="-78"/>
              </a:rPr>
              <a:t>انگلیس):</a:t>
            </a:r>
          </a:p>
          <a:p>
            <a:pPr algn="just" rtl="1">
              <a:buNone/>
            </a:pPr>
            <a:r>
              <a:rPr lang="fa-IR" sz="2600" b="1" dirty="0" smtClean="0">
                <a:cs typeface="B Lotus" pitchFamily="2" charset="-78"/>
              </a:rPr>
              <a:t>     </a:t>
            </a:r>
          </a:p>
          <a:p>
            <a:pPr algn="just" rtl="1">
              <a:buNone/>
            </a:pPr>
            <a:r>
              <a:rPr lang="fa-IR" sz="2600" b="1" dirty="0">
                <a:cs typeface="B Lotus" pitchFamily="2" charset="-78"/>
              </a:rPr>
              <a:t> </a:t>
            </a:r>
            <a:r>
              <a:rPr lang="fa-IR" sz="2600" b="1" dirty="0" smtClean="0">
                <a:cs typeface="B Lotus" pitchFamily="2" charset="-78"/>
              </a:rPr>
              <a:t>   نامبرده در بخشی از اعترافات خود می‎گوید در مدتی که برای سفارت انگلیس کار می‎کردم به این نتیجه رسیدیم که دولت انگلیس درصدد بود تا به مرتبطان خود القا کند که این انتخابات نقطه عطفی برای افرادی که با نظام زاویه دارند به شمار می‎رود و آنها با اقدامات موثر در این دوره از انتخابات کشور را دچار تغییر در ساختار یا تغییر در رفتار می‎کنند.</a:t>
            </a:r>
          </a:p>
          <a:p>
            <a:pPr algn="just" rtl="1">
              <a:buNone/>
            </a:pPr>
            <a:r>
              <a:rPr lang="fa-IR" sz="1500" dirty="0" smtClean="0">
                <a:cs typeface="B Lotus" pitchFamily="2" charset="-78"/>
              </a:rPr>
              <a:t>        (خبرگزاری فارس 91/10/6)</a:t>
            </a:r>
            <a:endParaRPr lang="en-US" sz="1300" b="1" dirty="0">
              <a:cs typeface="B Lotus" pitchFamily="2" charset="-78"/>
            </a:endParaRPr>
          </a:p>
        </p:txBody>
      </p:sp>
      <p:pic>
        <p:nvPicPr>
          <p:cNvPr id="4" name="Picture 3" descr="EterafateRasam_SefaratEng.jpg"/>
          <p:cNvPicPr>
            <a:picLocks noChangeAspect="1"/>
          </p:cNvPicPr>
          <p:nvPr/>
        </p:nvPicPr>
        <p:blipFill>
          <a:blip r:embed="rId2"/>
          <a:stretch>
            <a:fillRect/>
          </a:stretch>
        </p:blipFill>
        <p:spPr>
          <a:xfrm>
            <a:off x="0" y="0"/>
            <a:ext cx="4929190" cy="6858000"/>
          </a:xfrm>
          <a:prstGeom prst="rect">
            <a:avLst/>
          </a:prstGeom>
        </p:spPr>
      </p:pic>
    </p:spTree>
  </p:cSld>
  <p:clrMapOvr>
    <a:masterClrMapping/>
  </p:clrMapOvr>
  <p:transition spd="slow">
    <p:checke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228600"/>
            <a:ext cx="4257676" cy="1143000"/>
          </a:xfrm>
        </p:spPr>
        <p:txBody>
          <a:bodyPr>
            <a:normAutofit fontScale="90000"/>
          </a:bodyPr>
          <a:lstStyle/>
          <a:p>
            <a:pPr algn="ctr" rtl="1"/>
            <a:r>
              <a:rPr lang="fa-IR" sz="4000" dirty="0" smtClean="0">
                <a:cs typeface="B Jadid" pitchFamily="2" charset="-78"/>
              </a:rPr>
              <a:t>حمایت دشمنان از اقدامات فتنه گران</a:t>
            </a:r>
            <a:endParaRPr lang="en-US" sz="4000" dirty="0"/>
          </a:p>
        </p:txBody>
      </p:sp>
      <p:sp>
        <p:nvSpPr>
          <p:cNvPr id="3" name="Content Placeholder 2"/>
          <p:cNvSpPr>
            <a:spLocks noGrp="1"/>
          </p:cNvSpPr>
          <p:nvPr>
            <p:ph idx="1"/>
          </p:nvPr>
        </p:nvSpPr>
        <p:spPr>
          <a:xfrm>
            <a:off x="5386390" y="1571612"/>
            <a:ext cx="3757610" cy="4525963"/>
          </a:xfrm>
        </p:spPr>
        <p:txBody>
          <a:bodyPr>
            <a:normAutofit lnSpcReduction="10000"/>
          </a:bodyPr>
          <a:lstStyle/>
          <a:p>
            <a:pPr algn="just" rtl="1">
              <a:buNone/>
            </a:pPr>
            <a:r>
              <a:rPr lang="fa-IR" sz="2800" b="1" dirty="0" smtClean="0">
                <a:cs typeface="B Lotus" pitchFamily="2" charset="-78"/>
              </a:rPr>
              <a:t> </a:t>
            </a:r>
            <a:r>
              <a:rPr lang="fa-IR" sz="2400" b="1" dirty="0" smtClean="0">
                <a:cs typeface="B Jadid" pitchFamily="2" charset="-78"/>
              </a:rPr>
              <a:t>نقش بی بی سی در انتخابات ۸۸:</a:t>
            </a:r>
            <a:endParaRPr lang="fa-IR" sz="2800" b="1" dirty="0" smtClean="0">
              <a:cs typeface="B Jadid" pitchFamily="2" charset="-78"/>
            </a:endParaRPr>
          </a:p>
          <a:p>
            <a:pPr algn="just" rtl="1">
              <a:buNone/>
            </a:pPr>
            <a:r>
              <a:rPr lang="fa-IR" sz="2800" b="1" dirty="0" smtClean="0">
                <a:cs typeface="B Lotus" pitchFamily="2" charset="-78"/>
              </a:rPr>
              <a:t>    بی بی سی فارسی با بودجه مستقیم وزارت خارجه انگلیس و تنها 6 ماه قبل از انتخابات ریاست جمهوری با ماموریت ویژه تاثیری گذاری بر انتخابات شروع به کار کرد ودر حوادث بعد از انتخابات نقش رهبری وهماهنگ کننده بین معترضین را ایفا می کرد.</a:t>
            </a:r>
            <a:endParaRPr lang="en-US" sz="2800" b="1" dirty="0">
              <a:cs typeface="B Lotus" pitchFamily="2" charset="-78"/>
            </a:endParaRPr>
          </a:p>
        </p:txBody>
      </p:sp>
      <p:pic>
        <p:nvPicPr>
          <p:cNvPr id="4" name="Picture 3" descr="page.jpg"/>
          <p:cNvPicPr>
            <a:picLocks noChangeAspect="1"/>
          </p:cNvPicPr>
          <p:nvPr/>
        </p:nvPicPr>
        <p:blipFill>
          <a:blip r:embed="rId2"/>
          <a:stretch>
            <a:fillRect/>
          </a:stretch>
        </p:blipFill>
        <p:spPr>
          <a:xfrm>
            <a:off x="0" y="0"/>
            <a:ext cx="5357818" cy="6858000"/>
          </a:xfrm>
          <a:prstGeom prst="rect">
            <a:avLst/>
          </a:prstGeom>
        </p:spPr>
      </p:pic>
    </p:spTree>
  </p:cSld>
  <p:clrMapOvr>
    <a:masterClrMapping/>
  </p:clrMapOvr>
  <p:transition spd="slow">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Scroll 4">
            <a:hlinkClick r:id="rId2" action="ppaction://hlinksldjump"/>
          </p:cNvPr>
          <p:cNvSpPr/>
          <p:nvPr/>
        </p:nvSpPr>
        <p:spPr>
          <a:xfrm>
            <a:off x="914400" y="1676400"/>
            <a:ext cx="6705600" cy="4267200"/>
          </a:xfrm>
          <a:prstGeom prst="verticalScroll">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7200" dirty="0" smtClean="0">
                <a:solidFill>
                  <a:srgbClr val="008000"/>
                </a:solidFill>
                <a:cs typeface="B Jadid" pitchFamily="2" charset="-78"/>
              </a:rPr>
              <a:t>فتنه</a:t>
            </a:r>
            <a:r>
              <a:rPr lang="fa-IR" sz="7200" dirty="0" smtClean="0">
                <a:cs typeface="B Jadid" pitchFamily="2" charset="-78"/>
              </a:rPr>
              <a:t> </a:t>
            </a:r>
            <a:r>
              <a:rPr lang="fa-IR" sz="7200" dirty="0" smtClean="0">
                <a:solidFill>
                  <a:srgbClr val="008000"/>
                </a:solidFill>
                <a:cs typeface="B Jadid" pitchFamily="2" charset="-78"/>
              </a:rPr>
              <a:t>88</a:t>
            </a:r>
            <a:r>
              <a:rPr lang="fa-IR" sz="7200" dirty="0" smtClean="0">
                <a:cs typeface="B Jadid" pitchFamily="2" charset="-78"/>
              </a:rPr>
              <a:t> </a:t>
            </a:r>
          </a:p>
          <a:p>
            <a:pPr algn="ctr"/>
            <a:r>
              <a:rPr lang="fa-IR" sz="7200" dirty="0" smtClean="0">
                <a:solidFill>
                  <a:srgbClr val="FF0000"/>
                </a:solidFill>
                <a:cs typeface="B Jadid" pitchFamily="2" charset="-78"/>
              </a:rPr>
              <a:t>و عبرت های آن</a:t>
            </a:r>
            <a:endParaRPr lang="en-US" sz="7200" dirty="0">
              <a:solidFill>
                <a:srgbClr val="FF0000"/>
              </a:solidFill>
              <a:cs typeface="B Jadid" pitchFamily="2" charset="-78"/>
            </a:endParaRPr>
          </a:p>
        </p:txBody>
      </p:sp>
    </p:spTree>
  </p:cSld>
  <p:clrMapOvr>
    <a:masterClrMapping/>
  </p:clrMapOvr>
  <p:transition spd="slow">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838200"/>
            <a:ext cx="3543296" cy="685800"/>
          </a:xfrm>
        </p:spPr>
        <p:txBody>
          <a:bodyPr>
            <a:noAutofit/>
          </a:bodyPr>
          <a:lstStyle/>
          <a:p>
            <a:pPr algn="ctr" rtl="1"/>
            <a:r>
              <a:rPr lang="fa-IR" sz="3200" dirty="0" smtClean="0">
                <a:cs typeface="B Jadid" pitchFamily="2" charset="-78"/>
              </a:rPr>
              <a:t>حمایت دشمنان از اقدامات فتنه گران</a:t>
            </a:r>
            <a:endParaRPr lang="en-US" sz="3200" dirty="0"/>
          </a:p>
        </p:txBody>
      </p:sp>
      <p:sp>
        <p:nvSpPr>
          <p:cNvPr id="3" name="Content Placeholder 2"/>
          <p:cNvSpPr>
            <a:spLocks noGrp="1"/>
          </p:cNvSpPr>
          <p:nvPr>
            <p:ph idx="1"/>
          </p:nvPr>
        </p:nvSpPr>
        <p:spPr>
          <a:xfrm>
            <a:off x="5105400" y="1785926"/>
            <a:ext cx="3581400" cy="4525963"/>
          </a:xfrm>
        </p:spPr>
        <p:txBody>
          <a:bodyPr>
            <a:normAutofit fontScale="92500" lnSpcReduction="10000"/>
          </a:bodyPr>
          <a:lstStyle/>
          <a:p>
            <a:pPr algn="just" rtl="1">
              <a:buNone/>
            </a:pPr>
            <a:r>
              <a:rPr lang="fa-IR" b="1" dirty="0" smtClean="0">
                <a:cs typeface="B Lotus" pitchFamily="2" charset="-78"/>
              </a:rPr>
              <a:t>    ورود آشکار دیپلمات های انگلیسی در میان آشوبگران، نفوذ برخی از رابطین امنیتی سفارتخانه های اروپایی در ستاد کاندیداهای خاص و اعتراف اوباما تحت عنوان قانونی با نام بند 1264 بر ضد ایران تنها نمونه ای از تلاشهای سرویس های امنیتی بیگانه در جهت اهداف شوم امنیتی خود در پوشش فریبنده کنوانسیون های بین المللی و مأموریتهای عادی دیپلماتیک است.</a:t>
            </a:r>
            <a:endParaRPr lang="en-US" b="1" dirty="0">
              <a:cs typeface="B Lotus" pitchFamily="2" charset="-78"/>
            </a:endParaRPr>
          </a:p>
        </p:txBody>
      </p:sp>
      <p:pic>
        <p:nvPicPr>
          <p:cNvPr id="4" name="Picture 3" descr="Always-Anonymous3.jpg"/>
          <p:cNvPicPr>
            <a:picLocks noChangeAspect="1"/>
          </p:cNvPicPr>
          <p:nvPr/>
        </p:nvPicPr>
        <p:blipFill>
          <a:blip r:embed="rId2"/>
          <a:stretch>
            <a:fillRect/>
          </a:stretch>
        </p:blipFill>
        <p:spPr>
          <a:xfrm>
            <a:off x="0" y="0"/>
            <a:ext cx="4572000" cy="6858000"/>
          </a:xfrm>
          <a:prstGeom prst="rect">
            <a:avLst/>
          </a:prstGeom>
        </p:spPr>
      </p:pic>
      <p:sp>
        <p:nvSpPr>
          <p:cNvPr id="6" name="Right Arrow 5">
            <a:hlinkClick r:id="rId3" action="ppaction://hlinksldjump"/>
          </p:cNvPr>
          <p:cNvSpPr/>
          <p:nvPr/>
        </p:nvSpPr>
        <p:spPr>
          <a:xfrm>
            <a:off x="5867400" y="6172200"/>
            <a:ext cx="1224136" cy="504056"/>
          </a:xfrm>
          <a:prstGeom prst="rightArrow">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ln>
                  <a:solidFill>
                    <a:srgbClr val="FF0000"/>
                  </a:solidFill>
                </a:ln>
                <a:solidFill>
                  <a:srgbClr val="FF0000"/>
                </a:solidFill>
                <a:cs typeface="B Titr" pitchFamily="2" charset="-78"/>
                <a:hlinkClick r:id="rId3" action="ppaction://hlinksldjump"/>
              </a:rPr>
              <a:t>بازگشت</a:t>
            </a:r>
            <a:r>
              <a:rPr lang="fa-IR" b="1" dirty="0" smtClean="0">
                <a:solidFill>
                  <a:srgbClr val="FF0000"/>
                </a:solidFill>
                <a:cs typeface="B Titr" pitchFamily="2" charset="-78"/>
              </a:rPr>
              <a:t> </a:t>
            </a:r>
            <a:endParaRPr lang="en-US" b="1" dirty="0">
              <a:solidFill>
                <a:srgbClr val="FF0000"/>
              </a:solidFill>
              <a:cs typeface="B Titr" pitchFamily="2" charset="-78"/>
            </a:endParaRPr>
          </a:p>
        </p:txBody>
      </p:sp>
    </p:spTree>
  </p:cSld>
  <p:clrMapOvr>
    <a:masterClrMapping/>
  </p:clrMapOvr>
  <p:transition spd="slow">
    <p:checke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4638"/>
            <a:ext cx="4114800" cy="1143000"/>
          </a:xfrm>
        </p:spPr>
        <p:txBody>
          <a:bodyPr>
            <a:normAutofit fontScale="90000"/>
          </a:bodyPr>
          <a:lstStyle/>
          <a:p>
            <a:pPr algn="r" rtl="1"/>
            <a:r>
              <a:rPr lang="fa-IR" dirty="0" smtClean="0">
                <a:cs typeface="B Jadid" pitchFamily="2" charset="-78"/>
              </a:rPr>
              <a:t>نتيجه</a:t>
            </a:r>
            <a:r>
              <a:rPr lang="fa-IR" dirty="0" smtClean="0">
                <a:solidFill>
                  <a:srgbClr val="00B050"/>
                </a:solidFill>
                <a:cs typeface="B Jadid" pitchFamily="2" charset="-78"/>
              </a:rPr>
              <a:t> </a:t>
            </a:r>
            <a:r>
              <a:rPr lang="fa-IR" dirty="0">
                <a:solidFill>
                  <a:srgbClr val="00B050"/>
                </a:solidFill>
                <a:cs typeface="B Jadid" pitchFamily="2" charset="-78"/>
              </a:rPr>
              <a:t>فتنه</a:t>
            </a:r>
            <a:r>
              <a:rPr lang="en-US" dirty="0"/>
              <a:t/>
            </a:r>
            <a:br>
              <a:rPr lang="en-US" dirty="0"/>
            </a:br>
            <a:endParaRPr lang="fa-IR" dirty="0"/>
          </a:p>
        </p:txBody>
      </p:sp>
      <p:sp>
        <p:nvSpPr>
          <p:cNvPr id="3" name="Content Placeholder 2"/>
          <p:cNvSpPr>
            <a:spLocks noGrp="1"/>
          </p:cNvSpPr>
          <p:nvPr>
            <p:ph idx="1"/>
          </p:nvPr>
        </p:nvSpPr>
        <p:spPr>
          <a:xfrm>
            <a:off x="5000628" y="1600200"/>
            <a:ext cx="3533772" cy="4525963"/>
          </a:xfrm>
        </p:spPr>
        <p:txBody>
          <a:bodyPr>
            <a:normAutofit fontScale="92500" lnSpcReduction="20000"/>
          </a:bodyPr>
          <a:lstStyle/>
          <a:p>
            <a:pPr algn="r" rtl="1">
              <a:buNone/>
            </a:pPr>
            <a:r>
              <a:rPr lang="fa-IR" sz="3600" dirty="0" smtClean="0">
                <a:solidFill>
                  <a:srgbClr val="FF0000"/>
                </a:solidFill>
                <a:cs typeface="B Jadid" pitchFamily="2" charset="-78"/>
              </a:rPr>
              <a:t>اميدوار شدن دشمن</a:t>
            </a:r>
          </a:p>
          <a:p>
            <a:pPr algn="just">
              <a:buNone/>
            </a:pPr>
            <a:r>
              <a:rPr lang="fa-IR" sz="2400" dirty="0">
                <a:cs typeface="B Jadid" pitchFamily="2" charset="-78"/>
              </a:rPr>
              <a:t> </a:t>
            </a:r>
            <a:endParaRPr lang="fa-IR" sz="2400" dirty="0" smtClean="0">
              <a:cs typeface="B Jadid" pitchFamily="2" charset="-78"/>
            </a:endParaRPr>
          </a:p>
          <a:p>
            <a:pPr algn="just" rtl="1">
              <a:lnSpc>
                <a:spcPct val="160000"/>
              </a:lnSpc>
              <a:buNone/>
            </a:pPr>
            <a:r>
              <a:rPr lang="fa-IR" sz="2400" b="1" dirty="0" smtClean="0">
                <a:cs typeface="B Lotus" pitchFamily="2" charset="-78"/>
              </a:rPr>
              <a:t>   گناه بزرگى </a:t>
            </a:r>
            <a:r>
              <a:rPr lang="fa-IR" sz="2400" b="1" dirty="0">
                <a:cs typeface="B Lotus" pitchFamily="2" charset="-78"/>
              </a:rPr>
              <a:t>كه برخى از دست‌اندركاران فتنه‌ها در كشور انجام </a:t>
            </a:r>
            <a:r>
              <a:rPr lang="fa-IR" sz="2400" b="1" dirty="0" smtClean="0">
                <a:cs typeface="B Lotus" pitchFamily="2" charset="-78"/>
              </a:rPr>
              <a:t>مي دهند</a:t>
            </a:r>
            <a:r>
              <a:rPr lang="fa-IR" sz="2400" b="1" dirty="0">
                <a:cs typeface="B Lotus" pitchFamily="2" charset="-78"/>
              </a:rPr>
              <a:t>، </a:t>
            </a:r>
            <a:r>
              <a:rPr lang="fa-IR" sz="2400" b="1" dirty="0">
                <a:solidFill>
                  <a:srgbClr val="FF0000"/>
                </a:solidFill>
                <a:cs typeface="B Titr" pitchFamily="2" charset="-78"/>
              </a:rPr>
              <a:t>اميدوار كردن دشمن </a:t>
            </a:r>
            <a:r>
              <a:rPr lang="fa-IR" sz="2400" b="1" dirty="0">
                <a:cs typeface="B Lotus" pitchFamily="2" charset="-78"/>
              </a:rPr>
              <a:t>است؛ دشمن را اميدوار </a:t>
            </a:r>
            <a:r>
              <a:rPr lang="fa-IR" sz="2400" b="1" dirty="0" smtClean="0">
                <a:cs typeface="B Lotus" pitchFamily="2" charset="-78"/>
              </a:rPr>
              <a:t>مي كنند </a:t>
            </a:r>
            <a:r>
              <a:rPr lang="fa-IR" sz="2400" b="1" dirty="0">
                <a:cs typeface="B Lotus" pitchFamily="2" charset="-78"/>
              </a:rPr>
              <a:t>كه </a:t>
            </a:r>
            <a:r>
              <a:rPr lang="fa-IR" sz="2400" b="1" dirty="0" smtClean="0">
                <a:cs typeface="B Lotus" pitchFamily="2" charset="-78"/>
              </a:rPr>
              <a:t>مي</a:t>
            </a:r>
            <a:r>
              <a:rPr lang="en-US" sz="2400" b="1" dirty="0" smtClean="0">
                <a:cs typeface="B Lotus" pitchFamily="2" charset="-78"/>
              </a:rPr>
              <a:t> </a:t>
            </a:r>
            <a:r>
              <a:rPr lang="fa-IR" sz="2400" b="1" dirty="0" smtClean="0">
                <a:cs typeface="B Lotus" pitchFamily="2" charset="-78"/>
              </a:rPr>
              <a:t>تواند </a:t>
            </a:r>
            <a:r>
              <a:rPr lang="fa-IR" sz="2400" b="1" dirty="0">
                <a:cs typeface="B Lotus" pitchFamily="2" charset="-78"/>
              </a:rPr>
              <a:t>منفذى در بين مردم، در بين عوامل گوناگون، در بين مسئولان نظام باز </a:t>
            </a:r>
            <a:r>
              <a:rPr lang="fa-IR" sz="2400" b="1" dirty="0" smtClean="0">
                <a:cs typeface="B Lotus" pitchFamily="2" charset="-78"/>
              </a:rPr>
              <a:t>كند. </a:t>
            </a:r>
          </a:p>
          <a:p>
            <a:pPr algn="just">
              <a:buNone/>
            </a:pPr>
            <a:r>
              <a:rPr lang="fa-IR" sz="1500" dirty="0">
                <a:ln>
                  <a:solidFill>
                    <a:schemeClr val="accent6">
                      <a:lumMod val="75000"/>
                    </a:schemeClr>
                  </a:solidFill>
                </a:ln>
                <a:cs typeface="B Lotus" pitchFamily="2" charset="-78"/>
                <a:hlinkClick r:id="rId2"/>
              </a:rPr>
              <a:t>(بيانات در ديدار هزاران نفر از مردم گيلان </a:t>
            </a:r>
            <a:r>
              <a:rPr lang="fa-IR" sz="1500" dirty="0" smtClean="0">
                <a:ln>
                  <a:solidFill>
                    <a:schemeClr val="accent6">
                      <a:lumMod val="75000"/>
                    </a:schemeClr>
                  </a:solidFill>
                </a:ln>
                <a:cs typeface="B Lotus" pitchFamily="2" charset="-78"/>
                <a:hlinkClick r:id="rId2"/>
              </a:rPr>
              <a:t>89/10/8) </a:t>
            </a:r>
          </a:p>
        </p:txBody>
      </p:sp>
      <p:pic>
        <p:nvPicPr>
          <p:cNvPr id="4" name="Picture 3" descr="41_188.jpg"/>
          <p:cNvPicPr>
            <a:picLocks noChangeAspect="1"/>
          </p:cNvPicPr>
          <p:nvPr/>
        </p:nvPicPr>
        <p:blipFill>
          <a:blip r:embed="rId3" cstate="print"/>
          <a:stretch>
            <a:fillRect/>
          </a:stretch>
        </p:blipFill>
        <p:spPr>
          <a:xfrm>
            <a:off x="0" y="685800"/>
            <a:ext cx="4644008" cy="5638800"/>
          </a:xfrm>
          <a:prstGeom prst="rect">
            <a:avLst/>
          </a:prstGeom>
        </p:spPr>
      </p:pic>
    </p:spTree>
  </p:cSld>
  <p:clrMapOvr>
    <a:masterClrMapping/>
  </p:clrMapOvr>
  <p:transition spd="slow">
    <p:checke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4638"/>
            <a:ext cx="4114800" cy="1143000"/>
          </a:xfrm>
        </p:spPr>
        <p:txBody>
          <a:bodyPr>
            <a:normAutofit fontScale="90000"/>
          </a:bodyPr>
          <a:lstStyle/>
          <a:p>
            <a:pPr algn="ctr"/>
            <a:r>
              <a:rPr lang="fa-IR" sz="3600" b="1" dirty="0">
                <a:cs typeface="B Jadid" pitchFamily="2" charset="-78"/>
              </a:rPr>
              <a:t>راهکارهای مقابله با </a:t>
            </a:r>
            <a:r>
              <a:rPr lang="fa-IR" sz="3600" b="1" dirty="0">
                <a:solidFill>
                  <a:srgbClr val="00B050"/>
                </a:solidFill>
                <a:cs typeface="B Jadid" pitchFamily="2" charset="-78"/>
              </a:rPr>
              <a:t>فتنه</a:t>
            </a:r>
            <a:r>
              <a:rPr lang="en-US" dirty="0"/>
              <a:t/>
            </a:r>
            <a:br>
              <a:rPr lang="en-US" dirty="0"/>
            </a:br>
            <a:endParaRPr lang="fa-IR" dirty="0"/>
          </a:p>
        </p:txBody>
      </p:sp>
      <p:sp>
        <p:nvSpPr>
          <p:cNvPr id="3" name="Content Placeholder 2"/>
          <p:cNvSpPr>
            <a:spLocks noGrp="1"/>
          </p:cNvSpPr>
          <p:nvPr>
            <p:ph idx="1"/>
          </p:nvPr>
        </p:nvSpPr>
        <p:spPr>
          <a:xfrm>
            <a:off x="4929190" y="1600200"/>
            <a:ext cx="3757610" cy="4525963"/>
          </a:xfrm>
        </p:spPr>
        <p:txBody>
          <a:bodyPr>
            <a:normAutofit/>
          </a:bodyPr>
          <a:lstStyle/>
          <a:p>
            <a:pPr lvl="0" algn="r" rtl="1">
              <a:buNone/>
            </a:pPr>
            <a:r>
              <a:rPr lang="fa-IR" b="1" dirty="0" smtClean="0">
                <a:cs typeface="B Titr" pitchFamily="2" charset="-78"/>
              </a:rPr>
              <a:t>1- </a:t>
            </a:r>
            <a:r>
              <a:rPr lang="fa-IR" sz="4400" b="1" dirty="0" smtClean="0">
                <a:cs typeface="B Titr" pitchFamily="2" charset="-78"/>
              </a:rPr>
              <a:t>تقوا</a:t>
            </a:r>
            <a:endParaRPr lang="fa-IR" dirty="0" smtClean="0">
              <a:cs typeface="B Titr" pitchFamily="2" charset="-78"/>
            </a:endParaRPr>
          </a:p>
          <a:p>
            <a:pPr algn="just" rtl="1">
              <a:buNone/>
            </a:pPr>
            <a:r>
              <a:rPr lang="fa-IR" b="1" dirty="0" smtClean="0">
                <a:cs typeface="B Lotus" pitchFamily="2" charset="-78"/>
              </a:rPr>
              <a:t>  بايد </a:t>
            </a:r>
            <a:r>
              <a:rPr lang="fa-IR" b="1" dirty="0">
                <a:cs typeface="B Lotus" pitchFamily="2" charset="-78"/>
              </a:rPr>
              <a:t>تقوا پيشه كنيم. </a:t>
            </a:r>
            <a:r>
              <a:rPr lang="fa-IR" b="1" dirty="0" smtClean="0">
                <a:cs typeface="B Lotus" pitchFamily="2" charset="-78"/>
              </a:rPr>
              <a:t>ما </a:t>
            </a:r>
            <a:r>
              <a:rPr lang="fa-IR" b="1" dirty="0">
                <a:cs typeface="B Lotus" pitchFamily="2" charset="-78"/>
              </a:rPr>
              <a:t>را قوى </a:t>
            </a:r>
            <a:r>
              <a:rPr lang="fa-IR" b="1" dirty="0" smtClean="0">
                <a:cs typeface="B Lotus" pitchFamily="2" charset="-78"/>
              </a:rPr>
              <a:t>مي كند</a:t>
            </a:r>
            <a:r>
              <a:rPr lang="fa-IR" b="1" dirty="0">
                <a:cs typeface="B Lotus" pitchFamily="2" charset="-78"/>
              </a:rPr>
              <a:t>، </a:t>
            </a:r>
            <a:r>
              <a:rPr lang="fa-IR" b="1" dirty="0" smtClean="0">
                <a:cs typeface="B Lotus" pitchFamily="2" charset="-78"/>
              </a:rPr>
              <a:t>تقواست؛آنچه ما </a:t>
            </a:r>
            <a:r>
              <a:rPr lang="fa-IR" b="1" dirty="0">
                <a:cs typeface="B Lotus" pitchFamily="2" charset="-78"/>
              </a:rPr>
              <a:t>را آسيب‌ناپذير </a:t>
            </a:r>
            <a:r>
              <a:rPr lang="fa-IR" b="1" dirty="0" smtClean="0">
                <a:cs typeface="B Lotus" pitchFamily="2" charset="-78"/>
              </a:rPr>
              <a:t> مي كند</a:t>
            </a:r>
            <a:r>
              <a:rPr lang="fa-IR" b="1" dirty="0">
                <a:cs typeface="B Lotus" pitchFamily="2" charset="-78"/>
              </a:rPr>
              <a:t>، تقواست؛ آنچه ما را به ادامه‌ى اين راه تا رسيدن به اهداف عاليه اميدوار </a:t>
            </a:r>
            <a:r>
              <a:rPr lang="fa-IR" b="1" dirty="0" smtClean="0">
                <a:cs typeface="B Lotus" pitchFamily="2" charset="-78"/>
              </a:rPr>
              <a:t>مي كند</a:t>
            </a:r>
            <a:r>
              <a:rPr lang="fa-IR" b="1" dirty="0">
                <a:cs typeface="B Lotus" pitchFamily="2" charset="-78"/>
              </a:rPr>
              <a:t>، تقواست</a:t>
            </a:r>
            <a:r>
              <a:rPr lang="fa-IR" b="1" dirty="0" smtClean="0">
                <a:cs typeface="B Lotus" pitchFamily="2" charset="-78"/>
              </a:rPr>
              <a:t>.</a:t>
            </a:r>
          </a:p>
          <a:p>
            <a:pPr algn="ctr" rtl="1">
              <a:buNone/>
            </a:pPr>
            <a:r>
              <a:rPr lang="fa-IR" sz="2400" b="1" dirty="0" smtClean="0">
                <a:cs typeface="B Lotus" pitchFamily="2" charset="-78"/>
              </a:rPr>
              <a:t> </a:t>
            </a:r>
            <a:r>
              <a:rPr lang="fa-IR" sz="1300" dirty="0">
                <a:ln>
                  <a:solidFill>
                    <a:schemeClr val="accent6">
                      <a:lumMod val="75000"/>
                    </a:schemeClr>
                  </a:solidFill>
                </a:ln>
                <a:cs typeface="B Lotus" pitchFamily="2" charset="-78"/>
                <a:hlinkClick r:id="rId2"/>
              </a:rPr>
              <a:t>(بیانات در خطبه هاي نماز جمعه تهران در حرم امام خميني(ره) </a:t>
            </a:r>
            <a:r>
              <a:rPr lang="fa-IR" sz="1300" dirty="0" smtClean="0">
                <a:ln>
                  <a:solidFill>
                    <a:schemeClr val="accent6">
                      <a:lumMod val="75000"/>
                    </a:schemeClr>
                  </a:solidFill>
                </a:ln>
                <a:cs typeface="B Lotus" pitchFamily="2" charset="-78"/>
                <a:hlinkClick r:id="rId2"/>
              </a:rPr>
              <a:t>89/3/14)</a:t>
            </a:r>
            <a:endParaRPr lang="en-US" sz="1300" dirty="0">
              <a:ln>
                <a:solidFill>
                  <a:schemeClr val="accent6">
                    <a:lumMod val="75000"/>
                  </a:schemeClr>
                </a:solidFill>
              </a:ln>
              <a:cs typeface="B Lotus" pitchFamily="2" charset="-78"/>
              <a:hlinkClick r:id="rId2"/>
            </a:endParaRPr>
          </a:p>
          <a:p>
            <a:pPr lvl="0" algn="r" rtl="1">
              <a:buNone/>
            </a:pPr>
            <a:endParaRPr lang="en-US" dirty="0"/>
          </a:p>
        </p:txBody>
      </p:sp>
      <p:pic>
        <p:nvPicPr>
          <p:cNvPr id="4" name="Picture 3" descr="1346690411218036_orig.jpg"/>
          <p:cNvPicPr>
            <a:picLocks noChangeAspect="1"/>
          </p:cNvPicPr>
          <p:nvPr/>
        </p:nvPicPr>
        <p:blipFill>
          <a:blip r:embed="rId3" cstate="print"/>
          <a:stretch>
            <a:fillRect/>
          </a:stretch>
        </p:blipFill>
        <p:spPr>
          <a:xfrm>
            <a:off x="0" y="533400"/>
            <a:ext cx="4572000" cy="5867400"/>
          </a:xfrm>
          <a:prstGeom prst="rect">
            <a:avLst/>
          </a:prstGeom>
        </p:spPr>
      </p:pic>
    </p:spTree>
  </p:cSld>
  <p:clrMapOvr>
    <a:masterClrMapping/>
  </p:clrMapOvr>
  <p:transition spd="slow">
    <p:checke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4638"/>
            <a:ext cx="4114800" cy="1143000"/>
          </a:xfrm>
        </p:spPr>
        <p:txBody>
          <a:bodyPr>
            <a:noAutofit/>
          </a:bodyPr>
          <a:lstStyle/>
          <a:p>
            <a:pPr algn="r" rtl="1"/>
            <a:r>
              <a:rPr lang="fa-IR" sz="3200" b="1" dirty="0" smtClean="0">
                <a:cs typeface="B Jadid" pitchFamily="2" charset="-78"/>
              </a:rPr>
              <a:t>راهکارهای مقابله با </a:t>
            </a:r>
            <a:r>
              <a:rPr lang="fa-IR" sz="3200" b="1" dirty="0" smtClean="0">
                <a:solidFill>
                  <a:srgbClr val="00B050"/>
                </a:solidFill>
                <a:cs typeface="B Jadid" pitchFamily="2" charset="-78"/>
              </a:rPr>
              <a:t>فتنه</a:t>
            </a:r>
            <a:endParaRPr lang="fa-IR" sz="3200" dirty="0"/>
          </a:p>
        </p:txBody>
      </p:sp>
      <p:sp>
        <p:nvSpPr>
          <p:cNvPr id="3" name="Content Placeholder 2"/>
          <p:cNvSpPr>
            <a:spLocks noGrp="1"/>
          </p:cNvSpPr>
          <p:nvPr>
            <p:ph idx="1"/>
          </p:nvPr>
        </p:nvSpPr>
        <p:spPr>
          <a:xfrm>
            <a:off x="4572000" y="1600200"/>
            <a:ext cx="4114800" cy="4525963"/>
          </a:xfrm>
        </p:spPr>
        <p:txBody>
          <a:bodyPr>
            <a:normAutofit/>
          </a:bodyPr>
          <a:lstStyle/>
          <a:p>
            <a:pPr lvl="0" algn="r" rtl="1">
              <a:buNone/>
            </a:pPr>
            <a:r>
              <a:rPr lang="fa-IR" b="1" dirty="0" smtClean="0">
                <a:cs typeface="B Titr" pitchFamily="2" charset="-78"/>
              </a:rPr>
              <a:t>2- بصیرت</a:t>
            </a:r>
            <a:endParaRPr lang="en-US" dirty="0">
              <a:cs typeface="B Titr" pitchFamily="2" charset="-78"/>
            </a:endParaRPr>
          </a:p>
          <a:p>
            <a:pPr algn="ctr" rtl="1">
              <a:buNone/>
            </a:pPr>
            <a:r>
              <a:rPr lang="fa-IR" b="1" dirty="0" smtClean="0">
                <a:cs typeface="B Lotus" pitchFamily="2" charset="-78"/>
              </a:rPr>
              <a:t>در </a:t>
            </a:r>
            <a:r>
              <a:rPr lang="fa-IR" b="1" dirty="0">
                <a:cs typeface="B Lotus" pitchFamily="2" charset="-78"/>
              </a:rPr>
              <a:t>فتنه همه بايستى </a:t>
            </a:r>
            <a:r>
              <a:rPr lang="fa-IR" b="1" dirty="0">
                <a:solidFill>
                  <a:srgbClr val="00B0F0"/>
                </a:solidFill>
                <a:cs typeface="B Lotus" pitchFamily="2" charset="-78"/>
              </a:rPr>
              <a:t>روشنگرى</a:t>
            </a:r>
            <a:r>
              <a:rPr lang="fa-IR" b="1" dirty="0">
                <a:cs typeface="B Lotus" pitchFamily="2" charset="-78"/>
              </a:rPr>
              <a:t> كنند؛ همه بايستى بصيرت داشته باشند</a:t>
            </a:r>
            <a:r>
              <a:rPr lang="fa-IR" b="1" dirty="0" smtClean="0">
                <a:cs typeface="B Lotus" pitchFamily="2" charset="-78"/>
              </a:rPr>
              <a:t>.</a:t>
            </a:r>
          </a:p>
          <a:p>
            <a:pPr algn="ctr" rtl="1">
              <a:buNone/>
            </a:pPr>
            <a:r>
              <a:rPr lang="fa-IR" b="1" dirty="0" smtClean="0">
                <a:cs typeface="B Lotus" pitchFamily="2" charset="-78"/>
              </a:rPr>
              <a:t> </a:t>
            </a:r>
            <a:r>
              <a:rPr lang="fa-IR" b="1" dirty="0">
                <a:cs typeface="B Lotus" pitchFamily="2" charset="-78"/>
              </a:rPr>
              <a:t>اميدواريم ان‌‌شاءاللَّه خداى متعال ما را و شما را به آنچه </a:t>
            </a:r>
            <a:r>
              <a:rPr lang="fa-IR" b="1" dirty="0" smtClean="0">
                <a:cs typeface="B Lotus" pitchFamily="2" charset="-78"/>
              </a:rPr>
              <a:t>مي گوئيم</a:t>
            </a:r>
            <a:r>
              <a:rPr lang="fa-IR" b="1" dirty="0">
                <a:cs typeface="B Lotus" pitchFamily="2" charset="-78"/>
              </a:rPr>
              <a:t>، به آنچه نيت داريم، عامل كند؛ موفق كند. </a:t>
            </a:r>
            <a:endParaRPr lang="fa-IR" b="1" dirty="0" smtClean="0">
              <a:cs typeface="B Lotus" pitchFamily="2" charset="-78"/>
            </a:endParaRPr>
          </a:p>
          <a:p>
            <a:pPr algn="ctr" rtl="1">
              <a:lnSpc>
                <a:spcPct val="80000"/>
              </a:lnSpc>
              <a:buNone/>
            </a:pPr>
            <a:r>
              <a:rPr lang="fa-IR" sz="1300" dirty="0" smtClean="0">
                <a:ln>
                  <a:solidFill>
                    <a:schemeClr val="accent6">
                      <a:lumMod val="75000"/>
                    </a:schemeClr>
                  </a:solidFill>
                </a:ln>
                <a:cs typeface="B Lotus" pitchFamily="2" charset="-78"/>
                <a:hlinkClick r:id="rId2"/>
              </a:rPr>
              <a:t>(</a:t>
            </a:r>
            <a:r>
              <a:rPr lang="fa-IR" sz="1300" dirty="0">
                <a:ln>
                  <a:solidFill>
                    <a:schemeClr val="accent6">
                      <a:lumMod val="75000"/>
                    </a:schemeClr>
                  </a:solidFill>
                </a:ln>
                <a:cs typeface="B Lotus" pitchFamily="2" charset="-78"/>
                <a:hlinkClick r:id="rId2"/>
              </a:rPr>
              <a:t>بيانات در ديدار با اعضاي مجلس خبرگان رهبري </a:t>
            </a:r>
            <a:r>
              <a:rPr lang="fa-IR" sz="1300" dirty="0" smtClean="0">
                <a:ln>
                  <a:solidFill>
                    <a:schemeClr val="accent6">
                      <a:lumMod val="75000"/>
                    </a:schemeClr>
                  </a:solidFill>
                </a:ln>
                <a:cs typeface="B Lotus" pitchFamily="2" charset="-78"/>
                <a:hlinkClick r:id="rId2"/>
              </a:rPr>
              <a:t>88/7/4)</a:t>
            </a:r>
            <a:endParaRPr lang="en-US" sz="1300" dirty="0">
              <a:ln>
                <a:solidFill>
                  <a:schemeClr val="accent6">
                    <a:lumMod val="75000"/>
                  </a:schemeClr>
                </a:solidFill>
              </a:ln>
              <a:cs typeface="B Lotus" pitchFamily="2" charset="-78"/>
              <a:hlinkClick r:id="rId2"/>
            </a:endParaRPr>
          </a:p>
          <a:p>
            <a:pPr algn="r" rtl="1"/>
            <a:endParaRPr lang="fa-IR" dirty="0"/>
          </a:p>
        </p:txBody>
      </p:sp>
      <p:pic>
        <p:nvPicPr>
          <p:cNvPr id="4" name="Picture 3" descr="13910419000405_PhotoA.jpg"/>
          <p:cNvPicPr>
            <a:picLocks noChangeAspect="1"/>
          </p:cNvPicPr>
          <p:nvPr/>
        </p:nvPicPr>
        <p:blipFill>
          <a:blip r:embed="rId3" cstate="print"/>
          <a:stretch>
            <a:fillRect/>
          </a:stretch>
        </p:blipFill>
        <p:spPr>
          <a:xfrm>
            <a:off x="179512" y="457200"/>
            <a:ext cx="4536504" cy="6212160"/>
          </a:xfrm>
          <a:prstGeom prst="rect">
            <a:avLst/>
          </a:prstGeom>
        </p:spPr>
      </p:pic>
    </p:spTree>
  </p:cSld>
  <p:clrMapOvr>
    <a:masterClrMapping/>
  </p:clrMapOvr>
  <p:transition spd="slow">
    <p:checke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274638"/>
            <a:ext cx="4648200" cy="1143000"/>
          </a:xfrm>
        </p:spPr>
        <p:txBody>
          <a:bodyPr>
            <a:noAutofit/>
          </a:bodyPr>
          <a:lstStyle/>
          <a:p>
            <a:pPr algn="r" rtl="1"/>
            <a:r>
              <a:rPr lang="fa-IR" sz="3600" b="1" dirty="0" smtClean="0">
                <a:cs typeface="B Jadid" pitchFamily="2" charset="-78"/>
              </a:rPr>
              <a:t>راهکارهای مقابله با </a:t>
            </a:r>
            <a:r>
              <a:rPr lang="fa-IR" sz="3600" b="1" dirty="0" smtClean="0">
                <a:solidFill>
                  <a:srgbClr val="00B050"/>
                </a:solidFill>
                <a:cs typeface="B Jadid" pitchFamily="2" charset="-78"/>
              </a:rPr>
              <a:t>فتنه</a:t>
            </a:r>
            <a:endParaRPr lang="fa-IR" sz="3600" dirty="0"/>
          </a:p>
        </p:txBody>
      </p:sp>
      <p:sp>
        <p:nvSpPr>
          <p:cNvPr id="3" name="Content Placeholder 2"/>
          <p:cNvSpPr>
            <a:spLocks noGrp="1"/>
          </p:cNvSpPr>
          <p:nvPr>
            <p:ph idx="1"/>
          </p:nvPr>
        </p:nvSpPr>
        <p:spPr>
          <a:xfrm>
            <a:off x="4857752" y="1600200"/>
            <a:ext cx="3829048" cy="4525963"/>
          </a:xfrm>
        </p:spPr>
        <p:txBody>
          <a:bodyPr>
            <a:normAutofit fontScale="92500" lnSpcReduction="20000"/>
          </a:bodyPr>
          <a:lstStyle/>
          <a:p>
            <a:pPr lvl="0" algn="r" rtl="1">
              <a:buNone/>
            </a:pPr>
            <a:r>
              <a:rPr lang="fa-IR" sz="3500" b="1" dirty="0" smtClean="0">
                <a:cs typeface="B Titr" pitchFamily="2" charset="-78"/>
              </a:rPr>
              <a:t>3- اعتماد </a:t>
            </a:r>
            <a:r>
              <a:rPr lang="fa-IR" sz="3500" b="1" dirty="0">
                <a:cs typeface="B Titr" pitchFamily="2" charset="-78"/>
              </a:rPr>
              <a:t>به </a:t>
            </a:r>
            <a:r>
              <a:rPr lang="fa-IR" sz="3500" b="1" dirty="0" smtClean="0">
                <a:cs typeface="B Titr" pitchFamily="2" charset="-78"/>
              </a:rPr>
              <a:t>مسؤلین</a:t>
            </a:r>
            <a:endParaRPr lang="en-US" sz="3500" dirty="0">
              <a:cs typeface="B Titr" pitchFamily="2" charset="-78"/>
            </a:endParaRPr>
          </a:p>
          <a:p>
            <a:pPr algn="ctr" rtl="1">
              <a:buNone/>
            </a:pPr>
            <a:r>
              <a:rPr lang="fa-IR" sz="2800" b="1" dirty="0" smtClean="0">
                <a:cs typeface="B Lotus" pitchFamily="2" charset="-78"/>
              </a:rPr>
              <a:t>    شنيدم </a:t>
            </a:r>
            <a:r>
              <a:rPr lang="fa-IR" sz="2800" b="1" dirty="0">
                <a:cs typeface="B Lotus" pitchFamily="2" charset="-78"/>
              </a:rPr>
              <a:t>در بعضى از شهرها صد نفر، دويست نفر جمع شده‌اند، كه چرا فلانى رد شده است؟! شما بايد به مسؤولين خود اعتماد داشته باشيد. مسؤولين، مورد اعتمادند و لابد چيزى ديده‌اند كه رد كرده‌اند. شما اگر اعتراضى هم داريد بايد كتباً به مسؤولين گزارش كنيد. اين‌كه عدّه‌اى اجتماع </a:t>
            </a:r>
            <a:r>
              <a:rPr lang="fa-IR" sz="2800" b="1" dirty="0" smtClean="0">
                <a:cs typeface="B Lotus" pitchFamily="2" charset="-78"/>
              </a:rPr>
              <a:t>كنند؛تحريكِ فتنه‌گرهاست.</a:t>
            </a:r>
          </a:p>
          <a:p>
            <a:pPr algn="ctr" rtl="1">
              <a:buNone/>
            </a:pPr>
            <a:r>
              <a:rPr lang="fa-IR" sz="1400" dirty="0">
                <a:ln>
                  <a:solidFill>
                    <a:schemeClr val="accent6">
                      <a:lumMod val="75000"/>
                    </a:schemeClr>
                  </a:solidFill>
                </a:ln>
                <a:cs typeface="B Lotus" pitchFamily="2" charset="-78"/>
                <a:hlinkClick r:id="rId2"/>
              </a:rPr>
              <a:t>(بيانات در خطبه نماز جمعه </a:t>
            </a:r>
            <a:r>
              <a:rPr lang="fa-IR" sz="1400" dirty="0" smtClean="0">
                <a:ln>
                  <a:solidFill>
                    <a:schemeClr val="accent6">
                      <a:lumMod val="75000"/>
                    </a:schemeClr>
                  </a:solidFill>
                </a:ln>
                <a:cs typeface="B Lotus" pitchFamily="2" charset="-78"/>
                <a:hlinkClick r:id="rId2"/>
              </a:rPr>
              <a:t>71/1/7)</a:t>
            </a:r>
            <a:endParaRPr lang="fa-IR" sz="1400" dirty="0">
              <a:ln>
                <a:solidFill>
                  <a:schemeClr val="accent6">
                    <a:lumMod val="75000"/>
                  </a:schemeClr>
                </a:solidFill>
              </a:ln>
              <a:cs typeface="B Lotus" pitchFamily="2" charset="-78"/>
              <a:hlinkClick r:id="rId2"/>
            </a:endParaRPr>
          </a:p>
        </p:txBody>
      </p:sp>
      <p:pic>
        <p:nvPicPr>
          <p:cNvPr id="4" name="Picture 3" descr="L132464858075.jpg"/>
          <p:cNvPicPr>
            <a:picLocks noChangeAspect="1"/>
          </p:cNvPicPr>
          <p:nvPr/>
        </p:nvPicPr>
        <p:blipFill>
          <a:blip r:embed="rId3" cstate="print"/>
          <a:stretch>
            <a:fillRect/>
          </a:stretch>
        </p:blipFill>
        <p:spPr>
          <a:xfrm>
            <a:off x="0" y="457200"/>
            <a:ext cx="3962400" cy="5943600"/>
          </a:xfrm>
          <a:prstGeom prst="rect">
            <a:avLst/>
          </a:prstGeom>
        </p:spPr>
      </p:pic>
    </p:spTree>
  </p:cSld>
  <p:clrMapOvr>
    <a:masterClrMapping/>
  </p:clrMapOvr>
  <p:transition spd="slow">
    <p:checke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9992" y="274638"/>
            <a:ext cx="4186808" cy="1143000"/>
          </a:xfrm>
        </p:spPr>
        <p:txBody>
          <a:bodyPr>
            <a:noAutofit/>
          </a:bodyPr>
          <a:lstStyle/>
          <a:p>
            <a:pPr algn="r" rtl="1"/>
            <a:r>
              <a:rPr lang="fa-IR" sz="3200" b="1" dirty="0" smtClean="0">
                <a:cs typeface="B Jadid" pitchFamily="2" charset="-78"/>
              </a:rPr>
              <a:t>راهکارهای مقابله با </a:t>
            </a:r>
            <a:r>
              <a:rPr lang="fa-IR" sz="3200" b="1" dirty="0" smtClean="0">
                <a:solidFill>
                  <a:srgbClr val="00B050"/>
                </a:solidFill>
                <a:cs typeface="B Jadid" pitchFamily="2" charset="-78"/>
              </a:rPr>
              <a:t>فتنه</a:t>
            </a:r>
            <a:endParaRPr lang="fa-IR" sz="3200" dirty="0"/>
          </a:p>
        </p:txBody>
      </p:sp>
      <p:sp>
        <p:nvSpPr>
          <p:cNvPr id="3" name="Content Placeholder 2"/>
          <p:cNvSpPr>
            <a:spLocks noGrp="1"/>
          </p:cNvSpPr>
          <p:nvPr>
            <p:ph idx="1"/>
          </p:nvPr>
        </p:nvSpPr>
        <p:spPr>
          <a:xfrm>
            <a:off x="4427984" y="1600200"/>
            <a:ext cx="4258816" cy="4525963"/>
          </a:xfrm>
        </p:spPr>
        <p:txBody>
          <a:bodyPr>
            <a:normAutofit lnSpcReduction="10000"/>
          </a:bodyPr>
          <a:lstStyle/>
          <a:p>
            <a:pPr lvl="0" algn="r" rtl="1">
              <a:buNone/>
            </a:pPr>
            <a:r>
              <a:rPr lang="fa-IR" sz="2400" b="1" dirty="0" smtClean="0">
                <a:cs typeface="B Titr" pitchFamily="2" charset="-78"/>
              </a:rPr>
              <a:t>4-</a:t>
            </a:r>
            <a:r>
              <a:rPr lang="fa-IR" b="1" dirty="0" smtClean="0">
                <a:cs typeface="B Titr" pitchFamily="2" charset="-78"/>
              </a:rPr>
              <a:t> </a:t>
            </a:r>
            <a:r>
              <a:rPr lang="fa-IR" sz="2400" b="1" dirty="0" smtClean="0">
                <a:cs typeface="B Titr" pitchFamily="2" charset="-78"/>
              </a:rPr>
              <a:t>شاخص گرایی </a:t>
            </a:r>
            <a:r>
              <a:rPr lang="fa-IR" sz="2400" b="1" dirty="0">
                <a:cs typeface="B Titr" pitchFamily="2" charset="-78"/>
              </a:rPr>
              <a:t>(تمسک به ولایت فقیه</a:t>
            </a:r>
            <a:r>
              <a:rPr lang="fa-IR" sz="2400" b="1" dirty="0" smtClean="0">
                <a:cs typeface="B Titr" pitchFamily="2" charset="-78"/>
              </a:rPr>
              <a:t>)</a:t>
            </a:r>
            <a:endParaRPr lang="fa-IR" sz="2000" b="1" dirty="0" smtClean="0">
              <a:cs typeface="B Titr" pitchFamily="2" charset="-78"/>
            </a:endParaRPr>
          </a:p>
          <a:p>
            <a:pPr lvl="0" algn="r" rtl="1">
              <a:buNone/>
            </a:pPr>
            <a:r>
              <a:rPr lang="fa-IR" dirty="0">
                <a:cs typeface="B Lotus" pitchFamily="2" charset="-78"/>
              </a:rPr>
              <a:t>خاصيت دوران فتنه - همان طور كه بارها عرض كرده‌ايم - غبارآلودگى است، مه‌آلودگى است. نخبگان گاهى دچار خطا و اشتباه </a:t>
            </a:r>
            <a:r>
              <a:rPr lang="fa-IR" dirty="0" smtClean="0">
                <a:cs typeface="B Lotus" pitchFamily="2" charset="-78"/>
              </a:rPr>
              <a:t>مي شوند.اينجا </a:t>
            </a:r>
            <a:r>
              <a:rPr lang="fa-IR" dirty="0">
                <a:cs typeface="B Lotus" pitchFamily="2" charset="-78"/>
              </a:rPr>
              <a:t>شاخص لازم است. شاخص، همان حق و صدق و بيّنه‌اى است كه </a:t>
            </a:r>
            <a:r>
              <a:rPr lang="fa-IR" dirty="0" smtClean="0">
                <a:cs typeface="B Lotus" pitchFamily="2" charset="-78"/>
              </a:rPr>
              <a:t>دراختيار </a:t>
            </a:r>
            <a:r>
              <a:rPr lang="fa-IR" dirty="0">
                <a:cs typeface="B Lotus" pitchFamily="2" charset="-78"/>
              </a:rPr>
              <a:t>مردم قرار دارد. اميرالمؤمنين مردم </a:t>
            </a:r>
            <a:r>
              <a:rPr lang="fa-IR" dirty="0" smtClean="0">
                <a:cs typeface="B Lotus" pitchFamily="2" charset="-78"/>
              </a:rPr>
              <a:t>رابه </a:t>
            </a:r>
            <a:r>
              <a:rPr lang="fa-IR" dirty="0">
                <a:cs typeface="B Lotus" pitchFamily="2" charset="-78"/>
              </a:rPr>
              <a:t>آن ارجاع ميداد. امروز ما هم محتاج همان </a:t>
            </a:r>
            <a:r>
              <a:rPr lang="fa-IR" dirty="0" smtClean="0">
                <a:cs typeface="B Lotus" pitchFamily="2" charset="-78"/>
              </a:rPr>
              <a:t>هستيم. </a:t>
            </a:r>
          </a:p>
          <a:p>
            <a:pPr algn="just" rtl="1">
              <a:buNone/>
            </a:pPr>
            <a:r>
              <a:rPr lang="fa-IR" sz="1300" dirty="0">
                <a:ln>
                  <a:solidFill>
                    <a:schemeClr val="accent6">
                      <a:lumMod val="75000"/>
                    </a:schemeClr>
                  </a:solidFill>
                </a:ln>
                <a:cs typeface="B Lotus" pitchFamily="2" charset="-78"/>
                <a:hlinkClick r:id="rId2"/>
              </a:rPr>
              <a:t>(بيانات </a:t>
            </a:r>
            <a:r>
              <a:rPr lang="fa-IR" sz="1300" dirty="0" smtClean="0">
                <a:ln>
                  <a:solidFill>
                    <a:schemeClr val="accent6">
                      <a:lumMod val="75000"/>
                    </a:schemeClr>
                  </a:solidFill>
                </a:ln>
                <a:cs typeface="B Lotus" pitchFamily="2" charset="-78"/>
                <a:hlinkClick r:id="rId2"/>
              </a:rPr>
              <a:t>دردیدار </a:t>
            </a:r>
            <a:r>
              <a:rPr lang="fa-IR" sz="1300" dirty="0">
                <a:ln>
                  <a:solidFill>
                    <a:schemeClr val="accent6">
                      <a:lumMod val="75000"/>
                    </a:schemeClr>
                  </a:solidFill>
                </a:ln>
                <a:cs typeface="B Lotus" pitchFamily="2" charset="-78"/>
                <a:hlinkClick r:id="rId2"/>
              </a:rPr>
              <a:t>مردم بوشهر در </a:t>
            </a:r>
            <a:r>
              <a:rPr lang="fa-IR" sz="1300" dirty="0" smtClean="0">
                <a:ln>
                  <a:solidFill>
                    <a:schemeClr val="accent6">
                      <a:lumMod val="75000"/>
                    </a:schemeClr>
                  </a:solidFill>
                </a:ln>
                <a:cs typeface="B Lotus" pitchFamily="2" charset="-78"/>
                <a:hlinkClick r:id="rId2"/>
              </a:rPr>
              <a:t>روزميلاد </a:t>
            </a:r>
            <a:r>
              <a:rPr lang="fa-IR" sz="1300" dirty="0">
                <a:ln>
                  <a:solidFill>
                    <a:schemeClr val="accent6">
                      <a:lumMod val="75000"/>
                    </a:schemeClr>
                  </a:solidFill>
                </a:ln>
                <a:cs typeface="B Lotus" pitchFamily="2" charset="-78"/>
                <a:hlinkClick r:id="rId2"/>
              </a:rPr>
              <a:t>امام </a:t>
            </a:r>
            <a:r>
              <a:rPr lang="fa-IR" sz="1300" dirty="0" smtClean="0">
                <a:ln>
                  <a:solidFill>
                    <a:schemeClr val="accent6">
                      <a:lumMod val="75000"/>
                    </a:schemeClr>
                  </a:solidFill>
                </a:ln>
                <a:cs typeface="B Lotus" pitchFamily="2" charset="-78"/>
                <a:hlinkClick r:id="rId2"/>
              </a:rPr>
              <a:t>علي(ع</a:t>
            </a:r>
            <a:r>
              <a:rPr lang="fa-IR" sz="1300" dirty="0">
                <a:ln>
                  <a:solidFill>
                    <a:schemeClr val="accent6">
                      <a:lumMod val="75000"/>
                    </a:schemeClr>
                  </a:solidFill>
                </a:ln>
                <a:cs typeface="B Lotus" pitchFamily="2" charset="-78"/>
                <a:hlinkClick r:id="rId2"/>
              </a:rPr>
              <a:t>) </a:t>
            </a:r>
            <a:r>
              <a:rPr lang="fa-IR" sz="1300" dirty="0" smtClean="0">
                <a:ln>
                  <a:solidFill>
                    <a:schemeClr val="accent6">
                      <a:lumMod val="75000"/>
                    </a:schemeClr>
                  </a:solidFill>
                </a:ln>
                <a:cs typeface="B Lotus" pitchFamily="2" charset="-78"/>
                <a:hlinkClick r:id="rId2"/>
              </a:rPr>
              <a:t>89/4/5)</a:t>
            </a:r>
            <a:endParaRPr lang="en-US" sz="1300" dirty="0">
              <a:ln>
                <a:solidFill>
                  <a:schemeClr val="accent6">
                    <a:lumMod val="75000"/>
                  </a:schemeClr>
                </a:solidFill>
              </a:ln>
              <a:cs typeface="B Lotus" pitchFamily="2" charset="-78"/>
              <a:hlinkClick r:id="rId2"/>
            </a:endParaRPr>
          </a:p>
          <a:p>
            <a:pPr lvl="0" algn="just" rtl="1">
              <a:buNone/>
            </a:pPr>
            <a:endParaRPr lang="en-US" dirty="0">
              <a:cs typeface="B Lotus" pitchFamily="2" charset="-78"/>
            </a:endParaRPr>
          </a:p>
          <a:p>
            <a:pPr algn="r" rtl="1"/>
            <a:endParaRPr lang="fa-IR" dirty="0"/>
          </a:p>
        </p:txBody>
      </p:sp>
      <p:pic>
        <p:nvPicPr>
          <p:cNvPr id="4" name="Picture 3" descr="phpThumb.php.png"/>
          <p:cNvPicPr>
            <a:picLocks noChangeAspect="1"/>
          </p:cNvPicPr>
          <p:nvPr/>
        </p:nvPicPr>
        <p:blipFill>
          <a:blip r:embed="rId3" cstate="print"/>
          <a:stretch>
            <a:fillRect/>
          </a:stretch>
        </p:blipFill>
        <p:spPr>
          <a:xfrm>
            <a:off x="0" y="0"/>
            <a:ext cx="4499992" cy="6477000"/>
          </a:xfrm>
          <a:prstGeom prst="rect">
            <a:avLst/>
          </a:prstGeom>
        </p:spPr>
      </p:pic>
    </p:spTree>
  </p:cSld>
  <p:clrMapOvr>
    <a:masterClrMapping/>
  </p:clrMapOvr>
  <p:transition spd="slow">
    <p:checke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9992" y="274638"/>
            <a:ext cx="4186808" cy="1143000"/>
          </a:xfrm>
        </p:spPr>
        <p:txBody>
          <a:bodyPr>
            <a:noAutofit/>
          </a:bodyPr>
          <a:lstStyle/>
          <a:p>
            <a:pPr algn="r" rtl="1"/>
            <a:r>
              <a:rPr lang="fa-IR" sz="3200" b="1" dirty="0" smtClean="0">
                <a:cs typeface="B Jadid" pitchFamily="2" charset="-78"/>
              </a:rPr>
              <a:t>راهکارهای مقابله با </a:t>
            </a:r>
            <a:r>
              <a:rPr lang="fa-IR" sz="3200" b="1" dirty="0" smtClean="0">
                <a:solidFill>
                  <a:srgbClr val="00B050"/>
                </a:solidFill>
                <a:cs typeface="B Jadid" pitchFamily="2" charset="-78"/>
              </a:rPr>
              <a:t>فتنه</a:t>
            </a:r>
            <a:endParaRPr lang="fa-IR" sz="3200" dirty="0"/>
          </a:p>
        </p:txBody>
      </p:sp>
      <p:sp>
        <p:nvSpPr>
          <p:cNvPr id="3" name="Content Placeholder 2"/>
          <p:cNvSpPr>
            <a:spLocks noGrp="1"/>
          </p:cNvSpPr>
          <p:nvPr>
            <p:ph idx="1"/>
          </p:nvPr>
        </p:nvSpPr>
        <p:spPr>
          <a:xfrm>
            <a:off x="4857752" y="1571612"/>
            <a:ext cx="3900486" cy="4525963"/>
          </a:xfrm>
        </p:spPr>
        <p:txBody>
          <a:bodyPr>
            <a:normAutofit fontScale="70000" lnSpcReduction="20000"/>
          </a:bodyPr>
          <a:lstStyle/>
          <a:p>
            <a:pPr lvl="0" algn="r" rtl="1">
              <a:buNone/>
            </a:pPr>
            <a:r>
              <a:rPr lang="fa-IR" b="1" dirty="0" smtClean="0">
                <a:cs typeface="B Titr" pitchFamily="2" charset="-78"/>
              </a:rPr>
              <a:t>5- وحدت کلمه</a:t>
            </a:r>
          </a:p>
          <a:p>
            <a:pPr lvl="0" algn="just" rtl="1">
              <a:lnSpc>
                <a:spcPct val="170000"/>
              </a:lnSpc>
              <a:buNone/>
            </a:pPr>
            <a:r>
              <a:rPr lang="fa-IR" b="1" dirty="0" smtClean="0">
                <a:cs typeface="B Lotus" pitchFamily="2" charset="-78"/>
              </a:rPr>
              <a:t>   آنچه </a:t>
            </a:r>
            <a:r>
              <a:rPr lang="fa-IR" b="1" dirty="0">
                <a:cs typeface="B Lotus" pitchFamily="2" charset="-78"/>
              </a:rPr>
              <a:t>كه مهم است، اين است كه ملت عزيز ما </a:t>
            </a:r>
            <a:r>
              <a:rPr lang="fa-IR" b="1" dirty="0" smtClean="0">
                <a:cs typeface="B Lotus" pitchFamily="2" charset="-78"/>
              </a:rPr>
              <a:t> اتحاد </a:t>
            </a:r>
            <a:r>
              <a:rPr lang="fa-IR" b="1" dirty="0">
                <a:cs typeface="B Lotus" pitchFamily="2" charset="-78"/>
              </a:rPr>
              <a:t>خود را حفظ كنند، وحدت كلمه را حفظ كنند. اين وحدت كلمه، خارى در چشم دشمنان است. سعيشان اين است كه وحدت كلمه‌ى ملت را به هم بزنند</a:t>
            </a:r>
            <a:r>
              <a:rPr lang="fa-IR" b="1" dirty="0" smtClean="0">
                <a:cs typeface="B Lotus" pitchFamily="2" charset="-78"/>
              </a:rPr>
              <a:t>.</a:t>
            </a:r>
          </a:p>
          <a:p>
            <a:pPr lvl="0" algn="just" rtl="1">
              <a:lnSpc>
                <a:spcPct val="170000"/>
              </a:lnSpc>
              <a:buNone/>
            </a:pPr>
            <a:r>
              <a:rPr lang="fa-IR" b="1" dirty="0" smtClean="0">
                <a:cs typeface="B Lotus" pitchFamily="2" charset="-78"/>
              </a:rPr>
              <a:t>     </a:t>
            </a:r>
            <a:r>
              <a:rPr lang="fa-IR" b="1" dirty="0">
                <a:cs typeface="B Lotus" pitchFamily="2" charset="-78"/>
              </a:rPr>
              <a:t>به گمان من مهمترين هدف از حوادث دوران فتنه‌ى بعد از انتخابات </a:t>
            </a:r>
            <a:r>
              <a:rPr lang="fa-IR" b="1" dirty="0" smtClean="0">
                <a:cs typeface="B Lotus" pitchFamily="2" charset="-78"/>
              </a:rPr>
              <a:t>اين </a:t>
            </a:r>
            <a:r>
              <a:rPr lang="fa-IR" b="1" dirty="0">
                <a:cs typeface="B Lotus" pitchFamily="2" charset="-78"/>
              </a:rPr>
              <a:t>بود كه بين </a:t>
            </a:r>
            <a:r>
              <a:rPr lang="fa-IR" b="1" dirty="0" smtClean="0">
                <a:cs typeface="B Lotus" pitchFamily="2" charset="-78"/>
              </a:rPr>
              <a:t>آحاد </a:t>
            </a:r>
            <a:r>
              <a:rPr lang="fa-IR" b="1" dirty="0">
                <a:cs typeface="B Lotus" pitchFamily="2" charset="-78"/>
              </a:rPr>
              <a:t>ملت شكاف </a:t>
            </a:r>
            <a:r>
              <a:rPr lang="fa-IR" b="1" dirty="0" smtClean="0">
                <a:cs typeface="B Lotus" pitchFamily="2" charset="-78"/>
              </a:rPr>
              <a:t>بيندازند. </a:t>
            </a:r>
          </a:p>
          <a:p>
            <a:pPr lvl="0" algn="ctr" rtl="1">
              <a:buNone/>
            </a:pPr>
            <a:r>
              <a:rPr lang="fa-IR" sz="1900" dirty="0">
                <a:cs typeface="B Lotus" pitchFamily="2" charset="-78"/>
              </a:rPr>
              <a:t>(بيانات در ديدار فرمانده و پرسنل نيروي هوايي ارتش </a:t>
            </a:r>
            <a:r>
              <a:rPr lang="fa-IR" sz="1900" dirty="0" smtClean="0">
                <a:cs typeface="B Lotus" pitchFamily="2" charset="-78"/>
              </a:rPr>
              <a:t>88/11/19)</a:t>
            </a:r>
            <a:endParaRPr lang="en-US" sz="1900" b="1" dirty="0">
              <a:cs typeface="B Lotus" pitchFamily="2" charset="-78"/>
            </a:endParaRPr>
          </a:p>
          <a:p>
            <a:pPr algn="r" rtl="1"/>
            <a:endParaRPr lang="fa-IR" dirty="0"/>
          </a:p>
        </p:txBody>
      </p:sp>
      <p:pic>
        <p:nvPicPr>
          <p:cNvPr id="4" name="Picture 3" descr="vahdat.bmp"/>
          <p:cNvPicPr>
            <a:picLocks noChangeAspect="1"/>
          </p:cNvPicPr>
          <p:nvPr/>
        </p:nvPicPr>
        <p:blipFill>
          <a:blip r:embed="rId2" cstate="print"/>
          <a:stretch>
            <a:fillRect/>
          </a:stretch>
        </p:blipFill>
        <p:spPr>
          <a:xfrm>
            <a:off x="0" y="0"/>
            <a:ext cx="4499992" cy="6477000"/>
          </a:xfrm>
          <a:prstGeom prst="rect">
            <a:avLst/>
          </a:prstGeom>
        </p:spPr>
      </p:pic>
    </p:spTree>
  </p:cSld>
  <p:clrMapOvr>
    <a:masterClrMapping/>
  </p:clrMapOvr>
  <p:transition spd="slow">
    <p:checke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4638"/>
            <a:ext cx="4114800" cy="1143000"/>
          </a:xfrm>
        </p:spPr>
        <p:txBody>
          <a:bodyPr>
            <a:noAutofit/>
          </a:bodyPr>
          <a:lstStyle/>
          <a:p>
            <a:pPr algn="r" rtl="1"/>
            <a:r>
              <a:rPr lang="fa-IR" sz="3200" b="1" dirty="0" smtClean="0">
                <a:cs typeface="B Jadid" pitchFamily="2" charset="-78"/>
              </a:rPr>
              <a:t>راهکارهای مقابله با </a:t>
            </a:r>
            <a:r>
              <a:rPr lang="fa-IR" sz="3200" b="1" dirty="0" smtClean="0">
                <a:solidFill>
                  <a:srgbClr val="00B050"/>
                </a:solidFill>
                <a:cs typeface="B Jadid" pitchFamily="2" charset="-78"/>
              </a:rPr>
              <a:t>فتنه</a:t>
            </a:r>
            <a:endParaRPr lang="fa-IR" sz="3200" dirty="0"/>
          </a:p>
        </p:txBody>
      </p:sp>
      <p:sp>
        <p:nvSpPr>
          <p:cNvPr id="3" name="Content Placeholder 2"/>
          <p:cNvSpPr>
            <a:spLocks noGrp="1"/>
          </p:cNvSpPr>
          <p:nvPr>
            <p:ph idx="1"/>
          </p:nvPr>
        </p:nvSpPr>
        <p:spPr>
          <a:xfrm>
            <a:off x="4786314" y="1600200"/>
            <a:ext cx="3900486" cy="4829196"/>
          </a:xfrm>
        </p:spPr>
        <p:txBody>
          <a:bodyPr>
            <a:normAutofit fontScale="85000" lnSpcReduction="20000"/>
          </a:bodyPr>
          <a:lstStyle/>
          <a:p>
            <a:pPr lvl="0" algn="r" rtl="1">
              <a:buNone/>
            </a:pPr>
            <a:r>
              <a:rPr lang="fa-IR" b="1" dirty="0" smtClean="0">
                <a:cs typeface="B Titr" pitchFamily="2" charset="-78"/>
              </a:rPr>
              <a:t>6- قانونگرایی</a:t>
            </a:r>
            <a:endParaRPr lang="en-US" dirty="0">
              <a:cs typeface="B Titr" pitchFamily="2" charset="-78"/>
            </a:endParaRPr>
          </a:p>
          <a:p>
            <a:pPr algn="just" rtl="1">
              <a:lnSpc>
                <a:spcPct val="150000"/>
              </a:lnSpc>
              <a:buNone/>
            </a:pPr>
            <a:r>
              <a:rPr lang="fa-IR" dirty="0" smtClean="0">
                <a:cs typeface="B Nazanin" pitchFamily="2" charset="-78"/>
              </a:rPr>
              <a:t>    </a:t>
            </a:r>
            <a:r>
              <a:rPr lang="fa-IR" sz="2600" b="1" dirty="0" smtClean="0">
                <a:cs typeface="B Nazanin" pitchFamily="2" charset="-78"/>
              </a:rPr>
              <a:t>دستگاه‌‌‌‌هاى </a:t>
            </a:r>
            <a:r>
              <a:rPr lang="fa-IR" sz="2600" b="1" dirty="0">
                <a:cs typeface="B Nazanin" pitchFamily="2" charset="-78"/>
              </a:rPr>
              <a:t>مسئولى وجود دارند، قانون وجود دارد؛ بر طبق قانون، بدون هيچگونه تخطى از قانون، بايستى مُرّ قانون به صورت قاطع انجام </a:t>
            </a:r>
            <a:r>
              <a:rPr lang="fa-IR" sz="2600" b="1" dirty="0" smtClean="0">
                <a:cs typeface="B Nazanin" pitchFamily="2" charset="-78"/>
              </a:rPr>
              <a:t>بگيرد. </a:t>
            </a:r>
            <a:r>
              <a:rPr lang="fa-IR" sz="2600" b="1" dirty="0">
                <a:cs typeface="B Nazanin" pitchFamily="2" charset="-78"/>
              </a:rPr>
              <a:t>من برحذر </a:t>
            </a:r>
            <a:r>
              <a:rPr lang="fa-IR" sz="2600" b="1" dirty="0" smtClean="0">
                <a:cs typeface="B Nazanin" pitchFamily="2" charset="-78"/>
              </a:rPr>
              <a:t>مي دارم </a:t>
            </a:r>
            <a:r>
              <a:rPr lang="fa-IR" sz="2600" b="1" dirty="0">
                <a:cs typeface="B Nazanin" pitchFamily="2" charset="-78"/>
              </a:rPr>
              <a:t>جوانهاى عزيز را، فرزندان عزيز انقلابىِ خودم را از اينكه يك حركتى را خودسرانه انجام بدهند؛ نه، همه چيز بر روال قانون</a:t>
            </a:r>
            <a:r>
              <a:rPr lang="fa-IR" sz="1100" b="1" dirty="0" smtClean="0">
                <a:cs typeface="B Nazanin" pitchFamily="2" charset="-78"/>
              </a:rPr>
              <a:t>.</a:t>
            </a:r>
          </a:p>
          <a:p>
            <a:pPr algn="ctr" rtl="1">
              <a:buNone/>
            </a:pPr>
            <a:r>
              <a:rPr lang="fa-IR" sz="1400" dirty="0" smtClean="0">
                <a:ln>
                  <a:solidFill>
                    <a:schemeClr val="accent6">
                      <a:lumMod val="75000"/>
                    </a:schemeClr>
                  </a:solidFill>
                </a:ln>
                <a:cs typeface="B Lotus" pitchFamily="2" charset="-78"/>
                <a:hlinkClick r:id="rId2"/>
              </a:rPr>
              <a:t>( </a:t>
            </a:r>
            <a:r>
              <a:rPr lang="fa-IR" sz="1400" dirty="0">
                <a:ln>
                  <a:solidFill>
                    <a:schemeClr val="accent6">
                      <a:lumMod val="75000"/>
                    </a:schemeClr>
                  </a:solidFill>
                </a:ln>
                <a:cs typeface="B Lotus" pitchFamily="2" charset="-78"/>
                <a:hlinkClick r:id="rId2"/>
              </a:rPr>
              <a:t>بيانات در ديدار مردم قم در سالگرد قيام 19 دي </a:t>
            </a:r>
            <a:r>
              <a:rPr lang="fa-IR" sz="1400" dirty="0" smtClean="0">
                <a:ln>
                  <a:solidFill>
                    <a:schemeClr val="accent6">
                      <a:lumMod val="75000"/>
                    </a:schemeClr>
                  </a:solidFill>
                </a:ln>
                <a:cs typeface="B Lotus" pitchFamily="2" charset="-78"/>
                <a:hlinkClick r:id="rId2"/>
              </a:rPr>
              <a:t>88/10/19)</a:t>
            </a:r>
            <a:endParaRPr lang="en-US" sz="1400" dirty="0">
              <a:ln>
                <a:solidFill>
                  <a:schemeClr val="accent6">
                    <a:lumMod val="75000"/>
                  </a:schemeClr>
                </a:solidFill>
              </a:ln>
              <a:cs typeface="B Lotus" pitchFamily="2" charset="-78"/>
              <a:hlinkClick r:id="rId2"/>
            </a:endParaRPr>
          </a:p>
          <a:p>
            <a:pPr algn="just" rtl="1">
              <a:buNone/>
            </a:pPr>
            <a:endParaRPr lang="fa-IR" sz="2800" b="1" dirty="0">
              <a:cs typeface="B Lotus" pitchFamily="2" charset="-78"/>
            </a:endParaRPr>
          </a:p>
        </p:txBody>
      </p:sp>
      <p:pic>
        <p:nvPicPr>
          <p:cNvPr id="4" name="Picture 3" descr="Law_responsibility_crisis.jpg"/>
          <p:cNvPicPr>
            <a:picLocks noChangeAspect="1"/>
          </p:cNvPicPr>
          <p:nvPr/>
        </p:nvPicPr>
        <p:blipFill>
          <a:blip r:embed="rId3" cstate="print"/>
          <a:stretch>
            <a:fillRect/>
          </a:stretch>
        </p:blipFill>
        <p:spPr>
          <a:xfrm>
            <a:off x="0" y="0"/>
            <a:ext cx="4644008" cy="6400800"/>
          </a:xfrm>
          <a:prstGeom prst="rect">
            <a:avLst/>
          </a:prstGeom>
        </p:spPr>
      </p:pic>
    </p:spTree>
  </p:cSld>
  <p:clrMapOvr>
    <a:masterClrMapping/>
  </p:clrMapOvr>
  <p:transition spd="slow">
    <p:checke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4638"/>
            <a:ext cx="4114800" cy="1143000"/>
          </a:xfrm>
        </p:spPr>
        <p:txBody>
          <a:bodyPr/>
          <a:lstStyle/>
          <a:p>
            <a:pPr algn="ctr"/>
            <a:r>
              <a:rPr lang="fa-IR" dirty="0" smtClean="0">
                <a:cs typeface="B Jadid" pitchFamily="2" charset="-78"/>
              </a:rPr>
              <a:t>نتيجه گيري</a:t>
            </a:r>
            <a:endParaRPr lang="fa-IR" dirty="0">
              <a:cs typeface="B Jadid" pitchFamily="2" charset="-78"/>
            </a:endParaRPr>
          </a:p>
        </p:txBody>
      </p:sp>
      <p:sp>
        <p:nvSpPr>
          <p:cNvPr id="3" name="Content Placeholder 2"/>
          <p:cNvSpPr>
            <a:spLocks noGrp="1"/>
          </p:cNvSpPr>
          <p:nvPr>
            <p:ph idx="1"/>
          </p:nvPr>
        </p:nvSpPr>
        <p:spPr>
          <a:xfrm>
            <a:off x="5072066" y="1600200"/>
            <a:ext cx="3614734" cy="4829196"/>
          </a:xfrm>
        </p:spPr>
        <p:txBody>
          <a:bodyPr>
            <a:normAutofit fontScale="92500" lnSpcReduction="10000"/>
          </a:bodyPr>
          <a:lstStyle/>
          <a:p>
            <a:pPr algn="r" rtl="1">
              <a:spcBef>
                <a:spcPts val="1800"/>
              </a:spcBef>
              <a:buNone/>
            </a:pPr>
            <a:r>
              <a:rPr lang="en-US" dirty="0" smtClean="0">
                <a:cs typeface="+mj-cs"/>
              </a:rPr>
              <a:t>    </a:t>
            </a:r>
            <a:r>
              <a:rPr lang="fa-IR" dirty="0" smtClean="0">
                <a:cs typeface="+mj-cs"/>
              </a:rPr>
              <a:t>فتنه‌ى 88 تنها آن چيزى نبود كه توى خيابان به وسيله‌ى تعدادى آدم ديده شد؛ اين يك چيز ريشه‌دارى بود، يك بيمارى عميقى درست كرده بودند، اهدافى داشتند، زمينه‌ها و مقدمات فراوانى برايش چيده شده بود، كارهاى بزرگى شده بود و هدفهاى بسيار خطرناكى دنبال اين كار بود، كه با اين برخوردهاى گوناگون سياسى و امنيتى و اينها حل نمي شد؛ يك حركت عظيم مردمى لازم داشت؛ كه اين حركت، حركت 9 دى بود؛ آمدند بساط فتنه و فتنه‌گران را در هم پيچيدند</a:t>
            </a:r>
            <a:r>
              <a:rPr lang="en-US" dirty="0" smtClean="0">
                <a:cs typeface="B Lotus" pitchFamily="2" charset="-78"/>
              </a:rPr>
              <a:t>.</a:t>
            </a:r>
            <a:r>
              <a:rPr lang="en-US" b="1" dirty="0" smtClean="0">
                <a:cs typeface="B Lotus" pitchFamily="2" charset="-78"/>
              </a:rPr>
              <a:t> </a:t>
            </a:r>
            <a:endParaRPr lang="fa-IR" b="1" dirty="0" smtClean="0">
              <a:cs typeface="B Lotus" pitchFamily="2" charset="-78"/>
            </a:endParaRPr>
          </a:p>
          <a:p>
            <a:pPr algn="ctr" rtl="1">
              <a:buNone/>
            </a:pPr>
            <a:r>
              <a:rPr lang="fa-IR" sz="1300" dirty="0" smtClean="0">
                <a:ln>
                  <a:solidFill>
                    <a:schemeClr val="accent6">
                      <a:lumMod val="75000"/>
                    </a:schemeClr>
                  </a:solidFill>
                </a:ln>
                <a:cs typeface="B Lotus" pitchFamily="2" charset="-78"/>
                <a:hlinkClick r:id="rId2"/>
              </a:rPr>
              <a:t>(بيانات در ديدار با اعضاي ستاد بزرگداشت 9 دي 90/9/21) </a:t>
            </a:r>
            <a:endParaRPr lang="en-US" sz="1300" dirty="0" smtClean="0">
              <a:ln>
                <a:solidFill>
                  <a:schemeClr val="accent6">
                    <a:lumMod val="75000"/>
                  </a:schemeClr>
                </a:solidFill>
              </a:ln>
              <a:cs typeface="B Lotus" pitchFamily="2" charset="-78"/>
              <a:hlinkClick r:id="rId2"/>
            </a:endParaRPr>
          </a:p>
          <a:p>
            <a:endParaRPr lang="fa-IR" dirty="0"/>
          </a:p>
        </p:txBody>
      </p:sp>
      <p:pic>
        <p:nvPicPr>
          <p:cNvPr id="5" name="Picture 4" descr="images.jpeg"/>
          <p:cNvPicPr>
            <a:picLocks noChangeAspect="1"/>
          </p:cNvPicPr>
          <p:nvPr/>
        </p:nvPicPr>
        <p:blipFill>
          <a:blip r:embed="rId3" cstate="print"/>
          <a:stretch>
            <a:fillRect/>
          </a:stretch>
        </p:blipFill>
        <p:spPr>
          <a:xfrm>
            <a:off x="0" y="0"/>
            <a:ext cx="4572000" cy="6324600"/>
          </a:xfrm>
          <a:prstGeom prst="rect">
            <a:avLst/>
          </a:prstGeom>
        </p:spPr>
      </p:pic>
      <p:sp>
        <p:nvSpPr>
          <p:cNvPr id="7" name="Right Arrow 6">
            <a:hlinkClick r:id="rId4" action="ppaction://hlinksldjump"/>
          </p:cNvPr>
          <p:cNvSpPr/>
          <p:nvPr/>
        </p:nvSpPr>
        <p:spPr>
          <a:xfrm>
            <a:off x="4953000" y="6248400"/>
            <a:ext cx="1371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بازگشت</a:t>
            </a:r>
            <a:endParaRPr lang="en-US" dirty="0"/>
          </a:p>
        </p:txBody>
      </p:sp>
    </p:spTree>
  </p:cSld>
  <p:clrMapOvr>
    <a:masterClrMapping/>
  </p:clrMapOvr>
  <p:transition spd="slow">
    <p:checke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6390" y="381000"/>
            <a:ext cx="3529010" cy="1119198"/>
          </a:xfrm>
        </p:spPr>
        <p:txBody>
          <a:bodyPr>
            <a:noAutofit/>
          </a:bodyPr>
          <a:lstStyle/>
          <a:p>
            <a:pPr algn="ctr"/>
            <a:r>
              <a:rPr lang="fa-IR" sz="2800" dirty="0" smtClean="0">
                <a:cs typeface="B Jadid" pitchFamily="2" charset="-78"/>
              </a:rPr>
              <a:t>نقش مقام معظم رهبري در مديريت </a:t>
            </a:r>
            <a:r>
              <a:rPr lang="fa-IR" sz="2800" dirty="0" smtClean="0">
                <a:solidFill>
                  <a:srgbClr val="00B050"/>
                </a:solidFill>
                <a:cs typeface="B Jadid" pitchFamily="2" charset="-78"/>
              </a:rPr>
              <a:t>فتنه</a:t>
            </a:r>
            <a:endParaRPr lang="en-US" sz="2800" dirty="0"/>
          </a:p>
        </p:txBody>
      </p:sp>
      <p:sp>
        <p:nvSpPr>
          <p:cNvPr id="3" name="Content Placeholder 2"/>
          <p:cNvSpPr>
            <a:spLocks noGrp="1"/>
          </p:cNvSpPr>
          <p:nvPr>
            <p:ph idx="1"/>
          </p:nvPr>
        </p:nvSpPr>
        <p:spPr>
          <a:xfrm>
            <a:off x="5105400" y="2000240"/>
            <a:ext cx="4038600" cy="4525963"/>
          </a:xfrm>
        </p:spPr>
        <p:txBody>
          <a:bodyPr>
            <a:normAutofit/>
          </a:bodyPr>
          <a:lstStyle/>
          <a:p>
            <a:pPr algn="r" rtl="1">
              <a:buNone/>
            </a:pPr>
            <a:r>
              <a:rPr lang="fa-IR" dirty="0" smtClean="0">
                <a:cs typeface="B Jadid" pitchFamily="2" charset="-78"/>
              </a:rPr>
              <a:t>1-</a:t>
            </a:r>
            <a:r>
              <a:rPr lang="fa-IR" dirty="0" smtClean="0">
                <a:cs typeface="B Lotus" pitchFamily="2" charset="-78"/>
              </a:rPr>
              <a:t> </a:t>
            </a:r>
            <a:r>
              <a:rPr lang="fa-IR" sz="2600" dirty="0" smtClean="0">
                <a:cs typeface="B Jadid" pitchFamily="2" charset="-78"/>
              </a:rPr>
              <a:t>قدرت پيش بيني</a:t>
            </a:r>
            <a:endParaRPr lang="fa-IR" dirty="0" smtClean="0">
              <a:cs typeface="B Jadid" pitchFamily="2" charset="-78"/>
            </a:endParaRPr>
          </a:p>
          <a:p>
            <a:pPr algn="just" rtl="1">
              <a:buFont typeface="Wingdings" pitchFamily="2" charset="2"/>
              <a:buChar char="v"/>
            </a:pPr>
            <a:r>
              <a:rPr lang="fa-IR" sz="2800" b="1" dirty="0" smtClean="0">
                <a:solidFill>
                  <a:srgbClr val="000000"/>
                </a:solidFill>
                <a:cs typeface="B Lotus" pitchFamily="2" charset="-78"/>
              </a:rPr>
              <a:t>     هشدار مقام معظم رهبري ماه ها قبل از انتخابات، نسبت به امكان ايجاد فتنه بعد از انتخابات </a:t>
            </a:r>
          </a:p>
          <a:p>
            <a:pPr algn="just" rtl="1">
              <a:buNone/>
            </a:pPr>
            <a:r>
              <a:rPr lang="fa-IR" sz="2200" b="1" dirty="0" smtClean="0">
                <a:solidFill>
                  <a:schemeClr val="tx1">
                    <a:lumMod val="65000"/>
                    <a:lumOff val="35000"/>
                  </a:schemeClr>
                </a:solidFill>
                <a:cs typeface="B Lotus" pitchFamily="2" charset="-78"/>
              </a:rPr>
              <a:t> ‍‍‍‍‍‍‍‍(</a:t>
            </a:r>
            <a:r>
              <a:rPr lang="fa-IR" sz="2400" dirty="0" smtClean="0">
                <a:cs typeface="B Lotus" pitchFamily="2" charset="-78"/>
              </a:rPr>
              <a:t>من اول فروردين در مشهد گفتم هى دارند دائماً به گوشها مي خوانند، تكرار مي كنند كه بناست در انتخابات تقلب </a:t>
            </a:r>
            <a:r>
              <a:rPr lang="fa-IR" sz="2400" smtClean="0">
                <a:cs typeface="B Lotus" pitchFamily="2" charset="-78"/>
              </a:rPr>
              <a:t>بشود. </a:t>
            </a:r>
            <a:r>
              <a:rPr lang="fa-IR" sz="2400" dirty="0" smtClean="0">
                <a:cs typeface="B Lotus" pitchFamily="2" charset="-78"/>
              </a:rPr>
              <a:t>مي خواستند زمينه را آماده كنند.) </a:t>
            </a:r>
          </a:p>
          <a:p>
            <a:pPr algn="ctr" rtl="1">
              <a:buNone/>
            </a:pPr>
            <a:r>
              <a:rPr lang="fa-IR" sz="1600" dirty="0" smtClean="0">
                <a:cs typeface="B Lotus" pitchFamily="2" charset="-78"/>
              </a:rPr>
              <a:t>خطبه هاي نماز جمعه تهران 88/3/29</a:t>
            </a:r>
            <a:endParaRPr lang="en-US" sz="2200" b="1" dirty="0">
              <a:solidFill>
                <a:schemeClr val="tx1">
                  <a:lumMod val="65000"/>
                  <a:lumOff val="35000"/>
                </a:schemeClr>
              </a:solidFill>
              <a:cs typeface="B Lotus" pitchFamily="2" charset="-78"/>
            </a:endParaRPr>
          </a:p>
          <a:p>
            <a:pPr algn="r" rtl="1">
              <a:buNone/>
            </a:pPr>
            <a:endParaRPr lang="en-US" dirty="0">
              <a:cs typeface="B Lotus" pitchFamily="2" charset="-78"/>
            </a:endParaRPr>
          </a:p>
        </p:txBody>
      </p:sp>
      <p:pic>
        <p:nvPicPr>
          <p:cNvPr id="4" name="Picture 3" descr="KHAMENEI.IR (19).jpg"/>
          <p:cNvPicPr>
            <a:picLocks noChangeAspect="1"/>
          </p:cNvPicPr>
          <p:nvPr/>
        </p:nvPicPr>
        <p:blipFill>
          <a:blip r:embed="rId2"/>
          <a:stretch>
            <a:fillRect/>
          </a:stretch>
        </p:blipFill>
        <p:spPr>
          <a:xfrm>
            <a:off x="0" y="0"/>
            <a:ext cx="4876800" cy="6858000"/>
          </a:xfrm>
          <a:prstGeom prst="rect">
            <a:avLst/>
          </a:prstGeom>
        </p:spPr>
      </p:pic>
    </p:spTree>
  </p:cSld>
  <p:clrMapOvr>
    <a:masterClrMapping/>
  </p:clrMapOvr>
  <p:transition spd="slow">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pPr algn="r" rtl="1">
              <a:lnSpc>
                <a:spcPct val="150000"/>
              </a:lnSpc>
              <a:buNone/>
            </a:pPr>
            <a:r>
              <a:rPr lang="fa-IR" sz="2800" dirty="0" smtClean="0">
                <a:ln>
                  <a:solidFill>
                    <a:srgbClr val="FF0000"/>
                  </a:solidFill>
                </a:ln>
                <a:solidFill>
                  <a:schemeClr val="accent1">
                    <a:lumMod val="75000"/>
                  </a:schemeClr>
                </a:solidFill>
                <a:cs typeface="B Titr" pitchFamily="2" charset="-78"/>
                <a:hlinkClick r:id="rId2" action="ppaction://hlinksldjump"/>
              </a:rPr>
              <a:t>تعریف فتنه</a:t>
            </a:r>
            <a:endParaRPr lang="en-US" sz="2800" dirty="0" smtClean="0">
              <a:ln>
                <a:solidFill>
                  <a:srgbClr val="FF0000"/>
                </a:solidFill>
              </a:ln>
              <a:solidFill>
                <a:schemeClr val="accent1">
                  <a:lumMod val="75000"/>
                </a:schemeClr>
              </a:solidFill>
              <a:cs typeface="B Titr" pitchFamily="2" charset="-78"/>
            </a:endParaRPr>
          </a:p>
          <a:p>
            <a:pPr algn="r" rtl="1">
              <a:lnSpc>
                <a:spcPct val="150000"/>
              </a:lnSpc>
              <a:buNone/>
            </a:pPr>
            <a:r>
              <a:rPr lang="fa-IR" sz="2800" dirty="0" smtClean="0">
                <a:ln>
                  <a:solidFill>
                    <a:srgbClr val="FF0000"/>
                  </a:solidFill>
                </a:ln>
                <a:solidFill>
                  <a:schemeClr val="accent1">
                    <a:lumMod val="75000"/>
                  </a:schemeClr>
                </a:solidFill>
                <a:cs typeface="B Titr" pitchFamily="2" charset="-78"/>
                <a:hlinkClick r:id="rId3" action="ppaction://hlinksldjump"/>
              </a:rPr>
              <a:t>		شاخصه های فتنه</a:t>
            </a:r>
            <a:endParaRPr lang="en-US" sz="2800" dirty="0" smtClean="0">
              <a:ln>
                <a:solidFill>
                  <a:srgbClr val="FF0000"/>
                </a:solidFill>
              </a:ln>
              <a:solidFill>
                <a:schemeClr val="accent1">
                  <a:lumMod val="75000"/>
                </a:schemeClr>
              </a:solidFill>
              <a:cs typeface="B Titr" pitchFamily="2" charset="-78"/>
            </a:endParaRPr>
          </a:p>
          <a:p>
            <a:pPr algn="r" rtl="1">
              <a:lnSpc>
                <a:spcPct val="150000"/>
              </a:lnSpc>
              <a:buNone/>
            </a:pPr>
            <a:r>
              <a:rPr lang="fa-IR" sz="2800" b="1" dirty="0" smtClean="0">
                <a:ln>
                  <a:solidFill>
                    <a:srgbClr val="FF0000"/>
                  </a:solidFill>
                </a:ln>
                <a:solidFill>
                  <a:schemeClr val="accent1">
                    <a:lumMod val="75000"/>
                  </a:schemeClr>
                </a:solidFill>
                <a:cs typeface="B Titr" pitchFamily="2" charset="-78"/>
                <a:hlinkClick r:id="rId4" action="ppaction://hlinksldjump"/>
              </a:rPr>
              <a:t>			راهکارهای مقابله با فتنه</a:t>
            </a:r>
            <a:endParaRPr lang="en-US" sz="2800" dirty="0" smtClean="0">
              <a:ln>
                <a:solidFill>
                  <a:srgbClr val="FF0000"/>
                </a:solidFill>
              </a:ln>
              <a:solidFill>
                <a:schemeClr val="accent1">
                  <a:lumMod val="75000"/>
                </a:schemeClr>
              </a:solidFill>
              <a:cs typeface="B Titr" pitchFamily="2" charset="-78"/>
            </a:endParaRPr>
          </a:p>
          <a:p>
            <a:pPr lvl="0" algn="r" rtl="1">
              <a:lnSpc>
                <a:spcPct val="150000"/>
              </a:lnSpc>
              <a:buNone/>
            </a:pPr>
            <a:r>
              <a:rPr lang="fa-IR" sz="2800" dirty="0" smtClean="0">
                <a:ln>
                  <a:solidFill>
                    <a:srgbClr val="FF0000"/>
                  </a:solidFill>
                </a:ln>
                <a:solidFill>
                  <a:schemeClr val="accent1">
                    <a:lumMod val="75000"/>
                  </a:schemeClr>
                </a:solidFill>
                <a:cs typeface="B Titr" pitchFamily="2" charset="-78"/>
                <a:hlinkClick r:id="rId5" action="ppaction://hlinksldjump"/>
              </a:rPr>
              <a:t>				</a:t>
            </a:r>
            <a:r>
              <a:rPr lang="fa-IR" sz="2800" dirty="0" smtClean="0">
                <a:ln>
                  <a:solidFill>
                    <a:srgbClr val="FF0000"/>
                  </a:solidFill>
                </a:ln>
                <a:solidFill>
                  <a:schemeClr val="accent1">
                    <a:lumMod val="75000"/>
                  </a:schemeClr>
                </a:solidFill>
                <a:cs typeface="B Titr" pitchFamily="2" charset="-78"/>
                <a:hlinkClick r:id="rId6" action="ppaction://hlinksldjump"/>
              </a:rPr>
              <a:t>عوامل داخلی و خارجی شکل­گیری فتنه</a:t>
            </a:r>
            <a:endParaRPr lang="fa-IR" sz="2800" dirty="0" smtClean="0">
              <a:ln>
                <a:solidFill>
                  <a:srgbClr val="FF0000"/>
                </a:solidFill>
              </a:ln>
              <a:solidFill>
                <a:schemeClr val="accent1">
                  <a:lumMod val="75000"/>
                </a:schemeClr>
              </a:solidFill>
              <a:cs typeface="B Titr" pitchFamily="2" charset="-78"/>
            </a:endParaRPr>
          </a:p>
          <a:p>
            <a:pPr lvl="0" algn="r" rtl="1">
              <a:lnSpc>
                <a:spcPct val="150000"/>
              </a:lnSpc>
              <a:buNone/>
            </a:pPr>
            <a:r>
              <a:rPr lang="fa-IR" sz="2800" dirty="0" smtClean="0">
                <a:ln>
                  <a:solidFill>
                    <a:srgbClr val="FF0000"/>
                  </a:solidFill>
                </a:ln>
                <a:solidFill>
                  <a:schemeClr val="accent1">
                    <a:lumMod val="75000"/>
                  </a:schemeClr>
                </a:solidFill>
                <a:cs typeface="B Titr" pitchFamily="2" charset="-78"/>
                <a:hlinkClick r:id="rId7" action="ppaction://hlinksldjump"/>
              </a:rPr>
              <a:t>					حمایت دشمنان از اقدامات فتنه گران</a:t>
            </a:r>
            <a:endParaRPr lang="en-US" sz="2800" dirty="0" smtClean="0">
              <a:ln>
                <a:solidFill>
                  <a:srgbClr val="FF0000"/>
                </a:solidFill>
              </a:ln>
              <a:solidFill>
                <a:schemeClr val="accent1">
                  <a:lumMod val="75000"/>
                </a:schemeClr>
              </a:solidFill>
              <a:cs typeface="B Titr" pitchFamily="2" charset="-78"/>
            </a:endParaRPr>
          </a:p>
          <a:p>
            <a:pPr algn="r" rtl="1">
              <a:lnSpc>
                <a:spcPct val="150000"/>
              </a:lnSpc>
              <a:buNone/>
            </a:pPr>
            <a:r>
              <a:rPr lang="fa-IR" sz="2800" dirty="0" smtClean="0">
                <a:ln>
                  <a:solidFill>
                    <a:srgbClr val="FF0000"/>
                  </a:solidFill>
                </a:ln>
                <a:solidFill>
                  <a:schemeClr val="accent1">
                    <a:lumMod val="75000"/>
                  </a:schemeClr>
                </a:solidFill>
                <a:cs typeface="B Titr" pitchFamily="2" charset="-78"/>
              </a:rPr>
              <a:t>				</a:t>
            </a:r>
            <a:r>
              <a:rPr lang="fa-IR" sz="2800" dirty="0" smtClean="0">
                <a:ln>
                  <a:solidFill>
                    <a:srgbClr val="FF0000"/>
                  </a:solidFill>
                </a:ln>
                <a:solidFill>
                  <a:schemeClr val="accent1">
                    <a:lumMod val="75000"/>
                  </a:schemeClr>
                </a:solidFill>
                <a:cs typeface="B Titr" pitchFamily="2" charset="-78"/>
                <a:hlinkClick r:id="rId8" action="ppaction://hlinksldjump"/>
              </a:rPr>
              <a:t>نقش رهبری در مدیریت فتنه 88</a:t>
            </a:r>
            <a:endParaRPr lang="en-US" sz="2800" dirty="0" smtClean="0">
              <a:ln>
                <a:solidFill>
                  <a:srgbClr val="FF0000"/>
                </a:solidFill>
              </a:ln>
              <a:solidFill>
                <a:schemeClr val="accent1">
                  <a:lumMod val="75000"/>
                </a:schemeClr>
              </a:solidFill>
              <a:cs typeface="B Titr" pitchFamily="2" charset="-78"/>
            </a:endParaRPr>
          </a:p>
          <a:p>
            <a:pPr lvl="0" algn="r" rtl="1">
              <a:lnSpc>
                <a:spcPct val="150000"/>
              </a:lnSpc>
              <a:buNone/>
            </a:pPr>
            <a:r>
              <a:rPr lang="fa-IR" sz="2800" dirty="0" smtClean="0">
                <a:ln>
                  <a:solidFill>
                    <a:srgbClr val="FF0000"/>
                  </a:solidFill>
                </a:ln>
                <a:solidFill>
                  <a:schemeClr val="accent1">
                    <a:lumMod val="75000"/>
                  </a:schemeClr>
                </a:solidFill>
                <a:cs typeface="B Titr" pitchFamily="2" charset="-78"/>
              </a:rPr>
              <a:t>	</a:t>
            </a:r>
            <a:r>
              <a:rPr lang="fa-IR" sz="2800" dirty="0" smtClean="0">
                <a:ln>
                  <a:solidFill>
                    <a:srgbClr val="FF0000"/>
                  </a:solidFill>
                </a:ln>
                <a:solidFill>
                  <a:schemeClr val="accent1">
                    <a:lumMod val="75000"/>
                  </a:schemeClr>
                </a:solidFill>
                <a:cs typeface="B Titr" pitchFamily="2" charset="-78"/>
                <a:hlinkClick r:id="rId9" action="ppaction://hlinksldjump"/>
              </a:rPr>
              <a:t>نقش مردم در خنثی  سازی فتنه 88  </a:t>
            </a:r>
            <a:r>
              <a:rPr lang="fa-IR" sz="2400" dirty="0" smtClean="0">
                <a:ln>
                  <a:solidFill>
                    <a:srgbClr val="FF0000"/>
                  </a:solidFill>
                </a:ln>
                <a:solidFill>
                  <a:schemeClr val="accent1">
                    <a:lumMod val="75000"/>
                  </a:schemeClr>
                </a:solidFill>
                <a:cs typeface="B Titr" pitchFamily="2" charset="-78"/>
                <a:hlinkClick r:id="rId9" action="ppaction://hlinksldjump"/>
              </a:rPr>
              <a:t>(حماسه 9 دی)</a:t>
            </a:r>
            <a:endParaRPr lang="en-US" sz="2800" dirty="0" smtClean="0">
              <a:ln>
                <a:solidFill>
                  <a:srgbClr val="FF0000"/>
                </a:solidFill>
              </a:ln>
              <a:solidFill>
                <a:schemeClr val="accent1">
                  <a:lumMod val="75000"/>
                </a:schemeClr>
              </a:solidFill>
              <a:cs typeface="B Titr" pitchFamily="2" charset="-78"/>
            </a:endParaRPr>
          </a:p>
          <a:p>
            <a:pPr lvl="0" algn="r" rtl="1">
              <a:lnSpc>
                <a:spcPct val="150000"/>
              </a:lnSpc>
              <a:buNone/>
            </a:pPr>
            <a:endParaRPr lang="en-US" sz="2800" dirty="0" smtClean="0">
              <a:ln>
                <a:solidFill>
                  <a:srgbClr val="FF0000"/>
                </a:solidFill>
              </a:ln>
              <a:solidFill>
                <a:schemeClr val="accent1">
                  <a:lumMod val="75000"/>
                </a:schemeClr>
              </a:solidFill>
              <a:cs typeface="B Titr" pitchFamily="2" charset="-78"/>
            </a:endParaRPr>
          </a:p>
        </p:txBody>
      </p:sp>
      <p:sp>
        <p:nvSpPr>
          <p:cNvPr id="4" name="Right Arrow 3">
            <a:hlinkClick r:id="rId10" action="ppaction://hlinksldjump"/>
          </p:cNvPr>
          <p:cNvSpPr/>
          <p:nvPr/>
        </p:nvSpPr>
        <p:spPr>
          <a:xfrm>
            <a:off x="4716016" y="6093296"/>
            <a:ext cx="1224136" cy="504056"/>
          </a:xfrm>
          <a:prstGeom prst="rightArrow">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rgbClr val="FF0000"/>
                </a:solidFill>
                <a:cs typeface="B Titr" pitchFamily="2" charset="-78"/>
                <a:hlinkClick r:id="" action="ppaction://hlinkshowjump?jump=previousslide"/>
              </a:rPr>
              <a:t>بازگشت</a:t>
            </a:r>
            <a:r>
              <a:rPr lang="fa-IR" b="1" dirty="0" smtClean="0">
                <a:solidFill>
                  <a:srgbClr val="FF0000"/>
                </a:solidFill>
                <a:cs typeface="B Titr" pitchFamily="2" charset="-78"/>
              </a:rPr>
              <a:t> </a:t>
            </a:r>
            <a:endParaRPr lang="en-US" b="1" dirty="0">
              <a:solidFill>
                <a:srgbClr val="FF0000"/>
              </a:solidFill>
              <a:cs typeface="B Titr" pitchFamily="2" charset="-78"/>
            </a:endParaRPr>
          </a:p>
        </p:txBody>
      </p:sp>
    </p:spTree>
  </p:cSld>
  <p:clrMapOvr>
    <a:masterClrMapping/>
  </p:clrMapOvr>
  <p:transition spd="slow">
    <p:checke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57800" y="381000"/>
            <a:ext cx="3429000" cy="904883"/>
          </a:xfrm>
        </p:spPr>
        <p:txBody>
          <a:bodyPr>
            <a:normAutofit/>
          </a:bodyPr>
          <a:lstStyle/>
          <a:p>
            <a:pPr algn="ctr" rtl="1"/>
            <a:r>
              <a:rPr lang="fa-IR" sz="2800" dirty="0" smtClean="0">
                <a:cs typeface="B Jadid" pitchFamily="2" charset="-78"/>
              </a:rPr>
              <a:t>نقش مقام معظم رهبري</a:t>
            </a:r>
            <a:r>
              <a:rPr lang="en-US" sz="2800" dirty="0" smtClean="0">
                <a:cs typeface="B Jadid" pitchFamily="2" charset="-78"/>
              </a:rPr>
              <a:t/>
            </a:r>
            <a:br>
              <a:rPr lang="en-US" sz="2800" dirty="0" smtClean="0">
                <a:cs typeface="B Jadid" pitchFamily="2" charset="-78"/>
              </a:rPr>
            </a:br>
            <a:r>
              <a:rPr lang="fa-IR" sz="2800" dirty="0" smtClean="0">
                <a:cs typeface="B Jadid" pitchFamily="2" charset="-78"/>
              </a:rPr>
              <a:t> در مديريت </a:t>
            </a:r>
            <a:r>
              <a:rPr lang="fa-IR" sz="2800" dirty="0" smtClean="0">
                <a:solidFill>
                  <a:srgbClr val="00B050"/>
                </a:solidFill>
                <a:cs typeface="B Jadid" pitchFamily="2" charset="-78"/>
              </a:rPr>
              <a:t>فتنه</a:t>
            </a:r>
            <a:endParaRPr lang="en-US" sz="2800" dirty="0">
              <a:solidFill>
                <a:srgbClr val="00B050"/>
              </a:solidFill>
              <a:cs typeface="B Jadid" pitchFamily="2" charset="-78"/>
            </a:endParaRPr>
          </a:p>
        </p:txBody>
      </p:sp>
      <p:sp>
        <p:nvSpPr>
          <p:cNvPr id="3" name="Subtitle 2"/>
          <p:cNvSpPr>
            <a:spLocks noGrp="1"/>
          </p:cNvSpPr>
          <p:nvPr>
            <p:ph type="subTitle" idx="1"/>
          </p:nvPr>
        </p:nvSpPr>
        <p:spPr>
          <a:xfrm>
            <a:off x="5105400" y="1905000"/>
            <a:ext cx="3514716" cy="4286280"/>
          </a:xfrm>
        </p:spPr>
        <p:txBody>
          <a:bodyPr>
            <a:normAutofit/>
          </a:bodyPr>
          <a:lstStyle/>
          <a:p>
            <a:pPr algn="r" rtl="1">
              <a:lnSpc>
                <a:spcPct val="150000"/>
              </a:lnSpc>
            </a:pPr>
            <a:r>
              <a:rPr lang="fa-IR" sz="2800" dirty="0" smtClean="0">
                <a:solidFill>
                  <a:srgbClr val="000000"/>
                </a:solidFill>
                <a:cs typeface="B Jadid" pitchFamily="2" charset="-78"/>
              </a:rPr>
              <a:t>2-</a:t>
            </a:r>
            <a:r>
              <a:rPr lang="fa-IR" sz="2000" dirty="0" smtClean="0">
                <a:solidFill>
                  <a:srgbClr val="000000"/>
                </a:solidFill>
                <a:cs typeface="B Jadid" pitchFamily="2" charset="-78"/>
              </a:rPr>
              <a:t>مديريت جامع، پويا و منعطف</a:t>
            </a:r>
            <a:endParaRPr lang="fa-IR" dirty="0" smtClean="0">
              <a:solidFill>
                <a:srgbClr val="000000"/>
              </a:solidFill>
              <a:cs typeface="B Jadid" pitchFamily="2" charset="-78"/>
            </a:endParaRPr>
          </a:p>
          <a:p>
            <a:pPr algn="just" rtl="1">
              <a:lnSpc>
                <a:spcPct val="150000"/>
              </a:lnSpc>
              <a:buFont typeface="Wingdings" pitchFamily="2" charset="2"/>
              <a:buChar char="v"/>
            </a:pPr>
            <a:r>
              <a:rPr lang="en-US" sz="2400" dirty="0">
                <a:solidFill>
                  <a:srgbClr val="000000"/>
                </a:solidFill>
                <a:cs typeface="B Titr" pitchFamily="2" charset="-78"/>
              </a:rPr>
              <a:t> </a:t>
            </a:r>
            <a:r>
              <a:rPr lang="ar-SA" sz="2000" b="1" dirty="0" smtClean="0">
                <a:solidFill>
                  <a:srgbClr val="000000"/>
                </a:solidFill>
                <a:cs typeface="B Titr" pitchFamily="2" charset="-78"/>
              </a:rPr>
              <a:t>فرایند‌گرایی،</a:t>
            </a:r>
            <a:r>
              <a:rPr lang="fa-IR" sz="2000" b="1" dirty="0" smtClean="0">
                <a:solidFill>
                  <a:srgbClr val="000000"/>
                </a:solidFill>
                <a:cs typeface="B Titr" pitchFamily="2" charset="-78"/>
              </a:rPr>
              <a:t> در ضمن جلوگیری </a:t>
            </a:r>
            <a:r>
              <a:rPr lang="ar-SA" sz="2000" b="1" dirty="0" smtClean="0">
                <a:solidFill>
                  <a:srgbClr val="000000"/>
                </a:solidFill>
                <a:cs typeface="B Titr" pitchFamily="2" charset="-78"/>
              </a:rPr>
              <a:t> از </a:t>
            </a:r>
            <a:r>
              <a:rPr lang="ar-SA" sz="2000" b="1" dirty="0">
                <a:solidFill>
                  <a:srgbClr val="000000"/>
                </a:solidFill>
                <a:cs typeface="B Titr" pitchFamily="2" charset="-78"/>
              </a:rPr>
              <a:t>سنت‌شکنی و </a:t>
            </a:r>
            <a:r>
              <a:rPr lang="ar-SA" sz="2000" b="1" dirty="0" smtClean="0">
                <a:solidFill>
                  <a:srgbClr val="000000"/>
                </a:solidFill>
                <a:cs typeface="B Titr" pitchFamily="2" charset="-78"/>
              </a:rPr>
              <a:t>بدعت‌گذاری‌ه</a:t>
            </a:r>
            <a:r>
              <a:rPr lang="fa-IR" sz="2000" b="1" dirty="0" smtClean="0">
                <a:solidFill>
                  <a:srgbClr val="000000"/>
                </a:solidFill>
                <a:cs typeface="B Titr" pitchFamily="2" charset="-78"/>
              </a:rPr>
              <a:t>ا </a:t>
            </a:r>
          </a:p>
        </p:txBody>
      </p:sp>
      <p:pic>
        <p:nvPicPr>
          <p:cNvPr id="6" name="Picture 5" descr="13900525_0416973.jpg"/>
          <p:cNvPicPr>
            <a:picLocks noChangeAspect="1"/>
          </p:cNvPicPr>
          <p:nvPr/>
        </p:nvPicPr>
        <p:blipFill>
          <a:blip r:embed="rId2"/>
          <a:stretch>
            <a:fillRect/>
          </a:stretch>
        </p:blipFill>
        <p:spPr>
          <a:xfrm>
            <a:off x="0" y="0"/>
            <a:ext cx="4876800" cy="6858000"/>
          </a:xfrm>
          <a:prstGeom prst="rect">
            <a:avLst/>
          </a:prstGeom>
        </p:spPr>
      </p:pic>
    </p:spTree>
  </p:cSld>
  <p:clrMapOvr>
    <a:masterClrMapping/>
  </p:clrMapOvr>
  <p:transition spd="slow">
    <p:checke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228600"/>
            <a:ext cx="3271830" cy="1143000"/>
          </a:xfrm>
        </p:spPr>
        <p:txBody>
          <a:bodyPr>
            <a:noAutofit/>
          </a:bodyPr>
          <a:lstStyle/>
          <a:p>
            <a:pPr algn="ctr" rtl="1"/>
            <a:r>
              <a:rPr lang="fa-IR" sz="2800" dirty="0" smtClean="0">
                <a:cs typeface="B Jadid" pitchFamily="2" charset="-78"/>
              </a:rPr>
              <a:t>نقش مقام معظم رهبري</a:t>
            </a:r>
            <a:r>
              <a:rPr lang="en-US" sz="2800" dirty="0" smtClean="0">
                <a:cs typeface="B Jadid" pitchFamily="2" charset="-78"/>
              </a:rPr>
              <a:t/>
            </a:r>
            <a:br>
              <a:rPr lang="en-US" sz="2800" dirty="0" smtClean="0">
                <a:cs typeface="B Jadid" pitchFamily="2" charset="-78"/>
              </a:rPr>
            </a:br>
            <a:r>
              <a:rPr lang="fa-IR" sz="2800" dirty="0" smtClean="0">
                <a:cs typeface="B Jadid" pitchFamily="2" charset="-78"/>
              </a:rPr>
              <a:t> در مديريت </a:t>
            </a:r>
            <a:r>
              <a:rPr lang="fa-IR" sz="2800" dirty="0" smtClean="0">
                <a:solidFill>
                  <a:srgbClr val="00B050"/>
                </a:solidFill>
                <a:cs typeface="B Jadid" pitchFamily="2" charset="-78"/>
              </a:rPr>
              <a:t>فتنه</a:t>
            </a:r>
            <a:endParaRPr lang="en-US" sz="2800" dirty="0"/>
          </a:p>
        </p:txBody>
      </p:sp>
      <p:sp>
        <p:nvSpPr>
          <p:cNvPr id="3" name="Content Placeholder 2"/>
          <p:cNvSpPr>
            <a:spLocks noGrp="1"/>
          </p:cNvSpPr>
          <p:nvPr>
            <p:ph idx="1"/>
          </p:nvPr>
        </p:nvSpPr>
        <p:spPr>
          <a:xfrm>
            <a:off x="4343400" y="1571612"/>
            <a:ext cx="4572000" cy="4900634"/>
          </a:xfrm>
        </p:spPr>
        <p:txBody>
          <a:bodyPr>
            <a:noAutofit/>
          </a:bodyPr>
          <a:lstStyle/>
          <a:p>
            <a:pPr algn="r" rtl="1">
              <a:buNone/>
            </a:pPr>
            <a:r>
              <a:rPr lang="fa-IR" sz="2400" dirty="0" smtClean="0">
                <a:solidFill>
                  <a:srgbClr val="000000"/>
                </a:solidFill>
                <a:cs typeface="B Jadid" pitchFamily="2" charset="-78"/>
              </a:rPr>
              <a:t>3-</a:t>
            </a:r>
            <a:r>
              <a:rPr lang="fa-IR" sz="2400" dirty="0" smtClean="0">
                <a:solidFill>
                  <a:srgbClr val="000000"/>
                </a:solidFill>
              </a:rPr>
              <a:t> </a:t>
            </a:r>
            <a:r>
              <a:rPr lang="fa-IR" sz="2400" dirty="0" smtClean="0">
                <a:solidFill>
                  <a:srgbClr val="000000"/>
                </a:solidFill>
                <a:cs typeface="B Jadid" pitchFamily="2" charset="-78"/>
              </a:rPr>
              <a:t>تبيين شرايط</a:t>
            </a:r>
            <a:endParaRPr lang="fa-IR" sz="2400" b="1" dirty="0" smtClean="0">
              <a:solidFill>
                <a:srgbClr val="000000"/>
              </a:solidFill>
              <a:cs typeface="B Lotus" pitchFamily="2" charset="-78"/>
            </a:endParaRPr>
          </a:p>
          <a:p>
            <a:pPr algn="just" rtl="1">
              <a:buFont typeface="Wingdings" pitchFamily="2" charset="2"/>
              <a:buChar char="v"/>
            </a:pPr>
            <a:r>
              <a:rPr lang="ar-SA" sz="2400" b="1" dirty="0" smtClean="0">
                <a:solidFill>
                  <a:srgbClr val="000000"/>
                </a:solidFill>
                <a:cs typeface="B Lotus" pitchFamily="2" charset="-78"/>
              </a:rPr>
              <a:t>گفتگو </a:t>
            </a:r>
            <a:r>
              <a:rPr lang="ar-SA" sz="2400" b="1" dirty="0">
                <a:solidFill>
                  <a:srgbClr val="000000"/>
                </a:solidFill>
                <a:cs typeface="B Lotus" pitchFamily="2" charset="-78"/>
              </a:rPr>
              <a:t>با نخبگان به طور مستقيم براي </a:t>
            </a:r>
            <a:r>
              <a:rPr lang="ar-SA" sz="2400" b="1" dirty="0" smtClean="0">
                <a:solidFill>
                  <a:srgbClr val="000000"/>
                </a:solidFill>
                <a:cs typeface="B Lotus" pitchFamily="2" charset="-78"/>
              </a:rPr>
              <a:t>اصلاح</a:t>
            </a:r>
            <a:r>
              <a:rPr lang="fa-IR" sz="2400" b="1" dirty="0" smtClean="0">
                <a:solidFill>
                  <a:srgbClr val="000000"/>
                </a:solidFill>
                <a:cs typeface="B Lotus" pitchFamily="2" charset="-78"/>
              </a:rPr>
              <a:t> </a:t>
            </a:r>
            <a:r>
              <a:rPr lang="ar-SA" sz="2400" b="1" dirty="0" smtClean="0">
                <a:solidFill>
                  <a:srgbClr val="000000"/>
                </a:solidFill>
                <a:cs typeface="B Lotus" pitchFamily="2" charset="-78"/>
              </a:rPr>
              <a:t>ذهنيت</a:t>
            </a:r>
            <a:r>
              <a:rPr lang="ar-SA" sz="2400" b="1" dirty="0">
                <a:solidFill>
                  <a:srgbClr val="000000"/>
                </a:solidFill>
                <a:cs typeface="B Lotus" pitchFamily="2" charset="-78"/>
              </a:rPr>
              <a:t>‏</a:t>
            </a:r>
            <a:r>
              <a:rPr lang="ar-SA" sz="2400" b="1" dirty="0" smtClean="0">
                <a:solidFill>
                  <a:srgbClr val="000000"/>
                </a:solidFill>
                <a:cs typeface="B Lotus" pitchFamily="2" charset="-78"/>
              </a:rPr>
              <a:t>ها</a:t>
            </a:r>
            <a:r>
              <a:rPr lang="fa-IR" sz="2400" b="1" dirty="0">
                <a:solidFill>
                  <a:srgbClr val="000000"/>
                </a:solidFill>
                <a:cs typeface="B Lotus" pitchFamily="2" charset="-78"/>
              </a:rPr>
              <a:t> </a:t>
            </a:r>
            <a:r>
              <a:rPr lang="ar-SA" sz="2400" b="1" dirty="0" smtClean="0">
                <a:solidFill>
                  <a:srgbClr val="000000"/>
                </a:solidFill>
                <a:cs typeface="B Lotus" pitchFamily="2" charset="-78"/>
              </a:rPr>
              <a:t>افشا </a:t>
            </a:r>
            <a:r>
              <a:rPr lang="ar-SA" sz="2400" b="1" dirty="0">
                <a:solidFill>
                  <a:srgbClr val="000000"/>
                </a:solidFill>
                <a:cs typeface="B Lotus" pitchFamily="2" charset="-78"/>
              </a:rPr>
              <a:t>و برجسته كردن نقش استكبار در حوادث بعد از </a:t>
            </a:r>
            <a:r>
              <a:rPr lang="ar-SA" sz="2400" b="1" dirty="0" smtClean="0">
                <a:solidFill>
                  <a:srgbClr val="000000"/>
                </a:solidFill>
                <a:cs typeface="B Lotus" pitchFamily="2" charset="-78"/>
              </a:rPr>
              <a:t>انتخابات</a:t>
            </a:r>
            <a:endParaRPr lang="fa-IR" sz="2400" b="1" dirty="0" smtClean="0">
              <a:solidFill>
                <a:srgbClr val="000000"/>
              </a:solidFill>
              <a:cs typeface="B Lotus" pitchFamily="2" charset="-78"/>
            </a:endParaRPr>
          </a:p>
          <a:p>
            <a:pPr algn="just" rtl="1">
              <a:buFont typeface="Wingdings" pitchFamily="2" charset="2"/>
              <a:buChar char="v"/>
            </a:pPr>
            <a:r>
              <a:rPr lang="ar-SA" sz="2400" b="1" dirty="0" smtClean="0">
                <a:solidFill>
                  <a:srgbClr val="000000"/>
                </a:solidFill>
                <a:cs typeface="B Lotus" pitchFamily="2" charset="-78"/>
              </a:rPr>
              <a:t>محكوميت </a:t>
            </a:r>
            <a:r>
              <a:rPr lang="ar-SA" sz="2400" b="1" dirty="0">
                <a:solidFill>
                  <a:srgbClr val="000000"/>
                </a:solidFill>
                <a:cs typeface="B Lotus" pitchFamily="2" charset="-78"/>
              </a:rPr>
              <a:t>حوادثي مانند كهريزك و كوي دانشگاه و دستور برخورد با </a:t>
            </a:r>
            <a:r>
              <a:rPr lang="ar-SA" sz="2400" b="1" dirty="0" smtClean="0">
                <a:solidFill>
                  <a:srgbClr val="000000"/>
                </a:solidFill>
                <a:cs typeface="B Lotus" pitchFamily="2" charset="-78"/>
              </a:rPr>
              <a:t>متخلفان</a:t>
            </a:r>
            <a:endParaRPr lang="fa-IR" sz="2400" b="1" dirty="0" smtClean="0">
              <a:solidFill>
                <a:srgbClr val="000000"/>
              </a:solidFill>
              <a:cs typeface="B Lotus" pitchFamily="2" charset="-78"/>
            </a:endParaRPr>
          </a:p>
          <a:p>
            <a:pPr algn="just" rtl="1">
              <a:buFont typeface="Wingdings" pitchFamily="2" charset="2"/>
              <a:buChar char="v"/>
            </a:pPr>
            <a:r>
              <a:rPr lang="ar-SA" sz="2400" b="1" dirty="0" smtClean="0">
                <a:solidFill>
                  <a:srgbClr val="000000"/>
                </a:solidFill>
                <a:cs typeface="B Lotus" pitchFamily="2" charset="-78"/>
              </a:rPr>
              <a:t>آگاهي </a:t>
            </a:r>
            <a:r>
              <a:rPr lang="ar-SA" sz="2400" b="1" dirty="0">
                <a:solidFill>
                  <a:srgbClr val="000000"/>
                </a:solidFill>
                <a:cs typeface="B Lotus" pitchFamily="2" charset="-78"/>
              </a:rPr>
              <a:t>بخشي به مردم و نخبگان بطوري كه جاي متن و حاشيه جابجا </a:t>
            </a:r>
            <a:r>
              <a:rPr lang="ar-SA" sz="2400" b="1" dirty="0" smtClean="0">
                <a:solidFill>
                  <a:srgbClr val="000000"/>
                </a:solidFill>
                <a:cs typeface="B Lotus" pitchFamily="2" charset="-78"/>
              </a:rPr>
              <a:t>نگردد</a:t>
            </a:r>
            <a:endParaRPr lang="fa-IR" sz="2400" b="1" dirty="0" smtClean="0">
              <a:solidFill>
                <a:srgbClr val="000000"/>
              </a:solidFill>
              <a:cs typeface="B Lotus" pitchFamily="2" charset="-78"/>
            </a:endParaRPr>
          </a:p>
          <a:p>
            <a:pPr algn="just" rtl="1">
              <a:buFont typeface="Wingdings" pitchFamily="2" charset="2"/>
              <a:buChar char="v"/>
            </a:pPr>
            <a:r>
              <a:rPr lang="en-US" sz="2400" b="1" dirty="0" smtClean="0">
                <a:solidFill>
                  <a:srgbClr val="000000"/>
                </a:solidFill>
                <a:cs typeface="B Lotus" pitchFamily="2" charset="-78"/>
              </a:rPr>
              <a:t> </a:t>
            </a:r>
            <a:r>
              <a:rPr lang="ar-SA" sz="2400" b="1" dirty="0">
                <a:solidFill>
                  <a:srgbClr val="000000"/>
                </a:solidFill>
                <a:cs typeface="B Lotus" pitchFamily="2" charset="-78"/>
              </a:rPr>
              <a:t>هشدار دائمي به نخبگان و خواص براي ايفاي نقش روشنگري و شفاف‏سازي و پرهيز از سخن دوپهلو</a:t>
            </a:r>
            <a:endParaRPr lang="en-US" sz="2400" b="1" dirty="0">
              <a:solidFill>
                <a:srgbClr val="000000"/>
              </a:solidFill>
              <a:cs typeface="B Lotus" pitchFamily="2" charset="-78"/>
            </a:endParaRPr>
          </a:p>
        </p:txBody>
      </p:sp>
      <p:pic>
        <p:nvPicPr>
          <p:cNvPr id="5" name="Picture 4" descr="13890802_4210406.jpg"/>
          <p:cNvPicPr>
            <a:picLocks noChangeAspect="1"/>
          </p:cNvPicPr>
          <p:nvPr/>
        </p:nvPicPr>
        <p:blipFill>
          <a:blip r:embed="rId2"/>
          <a:stretch>
            <a:fillRect/>
          </a:stretch>
        </p:blipFill>
        <p:spPr>
          <a:xfrm>
            <a:off x="0" y="0"/>
            <a:ext cx="4191000" cy="6858000"/>
          </a:xfrm>
          <a:prstGeom prst="rect">
            <a:avLst/>
          </a:prstGeom>
        </p:spPr>
      </p:pic>
    </p:spTree>
  </p:cSld>
  <p:clrMapOvr>
    <a:masterClrMapping/>
  </p:clrMapOvr>
  <p:transition spd="slow">
    <p:checke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304800"/>
            <a:ext cx="3505200" cy="1143000"/>
          </a:xfrm>
        </p:spPr>
        <p:txBody>
          <a:bodyPr>
            <a:normAutofit/>
          </a:bodyPr>
          <a:lstStyle/>
          <a:p>
            <a:pPr algn="ctr" rtl="1"/>
            <a:r>
              <a:rPr lang="fa-IR" sz="2800" dirty="0" smtClean="0">
                <a:cs typeface="B Jadid" pitchFamily="2" charset="-78"/>
              </a:rPr>
              <a:t>نقش مقام معظم رهبري</a:t>
            </a:r>
            <a:r>
              <a:rPr lang="en-US" sz="2800" dirty="0" smtClean="0">
                <a:cs typeface="B Jadid" pitchFamily="2" charset="-78"/>
              </a:rPr>
              <a:t/>
            </a:r>
            <a:br>
              <a:rPr lang="en-US" sz="2800" dirty="0" smtClean="0">
                <a:cs typeface="B Jadid" pitchFamily="2" charset="-78"/>
              </a:rPr>
            </a:br>
            <a:r>
              <a:rPr lang="fa-IR" sz="2800" dirty="0" smtClean="0">
                <a:cs typeface="B Jadid" pitchFamily="2" charset="-78"/>
              </a:rPr>
              <a:t> در مديريت </a:t>
            </a:r>
            <a:r>
              <a:rPr lang="fa-IR" sz="2800" dirty="0" smtClean="0">
                <a:solidFill>
                  <a:srgbClr val="00B050"/>
                </a:solidFill>
                <a:cs typeface="B Jadid" pitchFamily="2" charset="-78"/>
              </a:rPr>
              <a:t>فتنه</a:t>
            </a:r>
            <a:endParaRPr lang="en-US" sz="3600" dirty="0"/>
          </a:p>
        </p:txBody>
      </p:sp>
      <p:sp>
        <p:nvSpPr>
          <p:cNvPr id="3" name="Content Placeholder 2"/>
          <p:cNvSpPr>
            <a:spLocks noGrp="1"/>
          </p:cNvSpPr>
          <p:nvPr>
            <p:ph idx="1"/>
          </p:nvPr>
        </p:nvSpPr>
        <p:spPr>
          <a:xfrm>
            <a:off x="5486400" y="1928802"/>
            <a:ext cx="3352800" cy="4525963"/>
          </a:xfrm>
        </p:spPr>
        <p:txBody>
          <a:bodyPr>
            <a:normAutofit lnSpcReduction="10000"/>
          </a:bodyPr>
          <a:lstStyle/>
          <a:p>
            <a:pPr algn="justLow" rtl="1">
              <a:lnSpc>
                <a:spcPct val="150000"/>
              </a:lnSpc>
              <a:buNone/>
            </a:pPr>
            <a:r>
              <a:rPr lang="fa-IR" sz="2400" dirty="0" smtClean="0">
                <a:solidFill>
                  <a:srgbClr val="000000"/>
                </a:solidFill>
                <a:cs typeface="B Jadid" pitchFamily="2" charset="-78"/>
              </a:rPr>
              <a:t>4- طرح گفتماني بصيرت</a:t>
            </a:r>
          </a:p>
          <a:p>
            <a:pPr algn="justLow" rtl="1">
              <a:lnSpc>
                <a:spcPct val="150000"/>
              </a:lnSpc>
              <a:buNone/>
            </a:pPr>
            <a:r>
              <a:rPr lang="fa-IR" sz="2000" b="1" dirty="0" smtClean="0">
                <a:solidFill>
                  <a:srgbClr val="000000"/>
                </a:solidFill>
                <a:cs typeface="B Lotus" pitchFamily="2" charset="-78"/>
              </a:rPr>
              <a:t>       </a:t>
            </a:r>
            <a:r>
              <a:rPr lang="ar-SA" sz="2000" b="1" dirty="0" smtClean="0">
                <a:solidFill>
                  <a:srgbClr val="000000"/>
                </a:solidFill>
                <a:cs typeface="B Lotus" pitchFamily="2" charset="-78"/>
              </a:rPr>
              <a:t>بصيرت </a:t>
            </a:r>
            <a:r>
              <a:rPr lang="ar-SA" sz="2000" b="1" dirty="0">
                <a:solidFill>
                  <a:srgbClr val="000000"/>
                </a:solidFill>
                <a:cs typeface="B Lotus" pitchFamily="2" charset="-78"/>
              </a:rPr>
              <a:t>به عنوان ضرورت اصلي در مقابله هوشمندانه با فتنه و به متن آوردن راهبرد شفاف‏سازي و روشنگري در كنار ساير اقدامات لازم از يك سو و محور شدن خود رهبر انقلاب در انجام روشنگري و بصيرت افزايي مردم و نخبگان از سوي ديگر، كليد حل مسايل بعد از انتخابات است</a:t>
            </a:r>
            <a:r>
              <a:rPr lang="en-US" sz="2000" b="1" dirty="0">
                <a:solidFill>
                  <a:srgbClr val="000000"/>
                </a:solidFill>
                <a:cs typeface="B Lotus" pitchFamily="2" charset="-78"/>
              </a:rPr>
              <a:t>.</a:t>
            </a:r>
          </a:p>
          <a:p>
            <a:pPr algn="justLow" rtl="1">
              <a:lnSpc>
                <a:spcPct val="150000"/>
              </a:lnSpc>
              <a:buNone/>
            </a:pPr>
            <a:endParaRPr lang="en-US" sz="2400" dirty="0">
              <a:solidFill>
                <a:srgbClr val="000000"/>
              </a:solidFill>
              <a:cs typeface="B Jadid" pitchFamily="2" charset="-78"/>
            </a:endParaRPr>
          </a:p>
        </p:txBody>
      </p:sp>
      <p:pic>
        <p:nvPicPr>
          <p:cNvPr id="4" name="Picture 3" descr="KHAMENEI.IR (72).jpg"/>
          <p:cNvPicPr>
            <a:picLocks noChangeAspect="1"/>
          </p:cNvPicPr>
          <p:nvPr/>
        </p:nvPicPr>
        <p:blipFill>
          <a:blip r:embed="rId2" cstate="print"/>
          <a:stretch>
            <a:fillRect/>
          </a:stretch>
        </p:blipFill>
        <p:spPr>
          <a:xfrm>
            <a:off x="0" y="-1"/>
            <a:ext cx="5181600" cy="6858001"/>
          </a:xfrm>
          <a:prstGeom prst="rect">
            <a:avLst/>
          </a:prstGeom>
        </p:spPr>
      </p:pic>
    </p:spTree>
  </p:cSld>
  <p:clrMapOvr>
    <a:masterClrMapping/>
  </p:clrMapOvr>
  <p:transition spd="slow">
    <p:checke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0638" y="0"/>
            <a:ext cx="4043362" cy="1143000"/>
          </a:xfrm>
        </p:spPr>
        <p:txBody>
          <a:bodyPr>
            <a:normAutofit fontScale="90000"/>
          </a:bodyPr>
          <a:lstStyle/>
          <a:p>
            <a:pPr algn="ctr" rtl="1"/>
            <a:r>
              <a:rPr lang="fa-IR" sz="3600" dirty="0" smtClean="0">
                <a:cs typeface="B Jadid" pitchFamily="2" charset="-78"/>
              </a:rPr>
              <a:t>نقش مقام معظم رهبري</a:t>
            </a:r>
            <a:r>
              <a:rPr lang="en-US" sz="3600" dirty="0" smtClean="0">
                <a:cs typeface="B Jadid" pitchFamily="2" charset="-78"/>
              </a:rPr>
              <a:t/>
            </a:r>
            <a:br>
              <a:rPr lang="en-US" sz="3600" dirty="0" smtClean="0">
                <a:cs typeface="B Jadid" pitchFamily="2" charset="-78"/>
              </a:rPr>
            </a:br>
            <a:r>
              <a:rPr lang="fa-IR" sz="3600" dirty="0" smtClean="0">
                <a:cs typeface="B Jadid" pitchFamily="2" charset="-78"/>
              </a:rPr>
              <a:t> در مديريت </a:t>
            </a:r>
            <a:r>
              <a:rPr lang="fa-IR" sz="3600" dirty="0" smtClean="0">
                <a:solidFill>
                  <a:srgbClr val="00B050"/>
                </a:solidFill>
                <a:cs typeface="B Jadid" pitchFamily="2" charset="-78"/>
              </a:rPr>
              <a:t>فتنه</a:t>
            </a:r>
            <a:endParaRPr lang="en-US" dirty="0"/>
          </a:p>
        </p:txBody>
      </p:sp>
      <p:sp>
        <p:nvSpPr>
          <p:cNvPr id="3" name="Content Placeholder 2"/>
          <p:cNvSpPr>
            <a:spLocks noGrp="1"/>
          </p:cNvSpPr>
          <p:nvPr>
            <p:ph idx="1"/>
          </p:nvPr>
        </p:nvSpPr>
        <p:spPr>
          <a:xfrm>
            <a:off x="5181600" y="1600200"/>
            <a:ext cx="3505200" cy="4525963"/>
          </a:xfrm>
        </p:spPr>
        <p:txBody>
          <a:bodyPr>
            <a:normAutofit/>
          </a:bodyPr>
          <a:lstStyle/>
          <a:p>
            <a:pPr algn="r" rtl="1">
              <a:buNone/>
            </a:pPr>
            <a:r>
              <a:rPr lang="fa-IR" sz="2400" dirty="0" smtClean="0">
                <a:cs typeface="B Jadid" pitchFamily="2" charset="-78"/>
              </a:rPr>
              <a:t>5-</a:t>
            </a:r>
            <a:r>
              <a:rPr lang="ar-SA" sz="2400" dirty="0" smtClean="0">
                <a:cs typeface="B Jadid" pitchFamily="2" charset="-78"/>
              </a:rPr>
              <a:t>ت</a:t>
            </a:r>
            <a:r>
              <a:rPr lang="fa-IR" sz="2400" dirty="0" smtClean="0">
                <a:cs typeface="B Jadid" pitchFamily="2" charset="-78"/>
              </a:rPr>
              <a:t>أ</a:t>
            </a:r>
            <a:r>
              <a:rPr lang="ar-SA" sz="2400" dirty="0" smtClean="0">
                <a:cs typeface="B Jadid" pitchFamily="2" charset="-78"/>
              </a:rPr>
              <a:t>كيد </a:t>
            </a:r>
            <a:r>
              <a:rPr lang="ar-SA" sz="2400" dirty="0">
                <a:cs typeface="B Jadid" pitchFamily="2" charset="-78"/>
              </a:rPr>
              <a:t>بر </a:t>
            </a:r>
            <a:r>
              <a:rPr lang="ar-SA" sz="2400" dirty="0" smtClean="0">
                <a:cs typeface="B Jadid" pitchFamily="2" charset="-78"/>
              </a:rPr>
              <a:t>جذب</a:t>
            </a:r>
            <a:r>
              <a:rPr lang="fa-IR" sz="2400" dirty="0">
                <a:cs typeface="B Jadid" pitchFamily="2" charset="-78"/>
              </a:rPr>
              <a:t> </a:t>
            </a:r>
            <a:r>
              <a:rPr lang="ar-SA" sz="2400" dirty="0" smtClean="0">
                <a:cs typeface="B Jadid" pitchFamily="2" charset="-78"/>
              </a:rPr>
              <a:t>حداكثري </a:t>
            </a:r>
            <a:r>
              <a:rPr lang="ar-SA" sz="2400" dirty="0">
                <a:cs typeface="B Jadid" pitchFamily="2" charset="-78"/>
              </a:rPr>
              <a:t>و دفع </a:t>
            </a:r>
            <a:r>
              <a:rPr lang="ar-SA" sz="2400" dirty="0" smtClean="0">
                <a:cs typeface="B Jadid" pitchFamily="2" charset="-78"/>
              </a:rPr>
              <a:t>حداقلي </a:t>
            </a:r>
            <a:endParaRPr lang="fa-IR" sz="2400" dirty="0" smtClean="0">
              <a:cs typeface="B Jadid" pitchFamily="2" charset="-78"/>
            </a:endParaRPr>
          </a:p>
          <a:p>
            <a:pPr algn="just" rtl="1">
              <a:buNone/>
            </a:pPr>
            <a:r>
              <a:rPr lang="fa-IR" sz="2400" b="1" dirty="0" smtClean="0">
                <a:cs typeface="B Lotus" pitchFamily="2" charset="-78"/>
              </a:rPr>
              <a:t>     </a:t>
            </a:r>
            <a:r>
              <a:rPr lang="ar-SA" sz="2400" b="1" dirty="0" smtClean="0">
                <a:cs typeface="B Lotus" pitchFamily="2" charset="-78"/>
              </a:rPr>
              <a:t>ت</a:t>
            </a:r>
            <a:r>
              <a:rPr lang="fa-IR" sz="2400" b="1" dirty="0" smtClean="0">
                <a:cs typeface="B Lotus" pitchFamily="2" charset="-78"/>
              </a:rPr>
              <a:t>أ</a:t>
            </a:r>
            <a:r>
              <a:rPr lang="ar-SA" sz="2400" b="1" dirty="0" smtClean="0">
                <a:cs typeface="B Lotus" pitchFamily="2" charset="-78"/>
              </a:rPr>
              <a:t>كيد </a:t>
            </a:r>
            <a:r>
              <a:rPr lang="ar-SA" sz="2400" b="1" dirty="0">
                <a:cs typeface="B Lotus" pitchFamily="2" charset="-78"/>
              </a:rPr>
              <a:t>بر جذب حداكثري و دفع حداقلي به عنوان سياست محوري نظام در عين برخورد قاطع با كساني كه در معارضه عملي با نظام قرار </a:t>
            </a:r>
            <a:r>
              <a:rPr lang="ar-SA" sz="2400" b="1" dirty="0" smtClean="0">
                <a:cs typeface="B Lotus" pitchFamily="2" charset="-78"/>
              </a:rPr>
              <a:t>گيرند</a:t>
            </a:r>
            <a:r>
              <a:rPr lang="fa-IR" sz="2400" b="1" dirty="0" smtClean="0">
                <a:cs typeface="B Lotus" pitchFamily="2" charset="-78"/>
              </a:rPr>
              <a:t> از ديگر نقاط مديريتي مقام معظم رهبری است. </a:t>
            </a:r>
            <a:endParaRPr lang="en-US" sz="2400" b="1" dirty="0">
              <a:cs typeface="B Lotus" pitchFamily="2" charset="-78"/>
            </a:endParaRPr>
          </a:p>
        </p:txBody>
      </p:sp>
      <p:pic>
        <p:nvPicPr>
          <p:cNvPr id="4" name="Picture 3" descr="تصاویر-آیت-الله-خامنه-ای-51.jpg"/>
          <p:cNvPicPr>
            <a:picLocks noChangeAspect="1"/>
          </p:cNvPicPr>
          <p:nvPr/>
        </p:nvPicPr>
        <p:blipFill>
          <a:blip r:embed="rId2"/>
          <a:stretch>
            <a:fillRect/>
          </a:stretch>
        </p:blipFill>
        <p:spPr>
          <a:xfrm>
            <a:off x="0" y="0"/>
            <a:ext cx="4929190" cy="6858000"/>
          </a:xfrm>
          <a:prstGeom prst="rect">
            <a:avLst/>
          </a:prstGeom>
        </p:spPr>
      </p:pic>
    </p:spTree>
  </p:cSld>
  <p:clrMapOvr>
    <a:masterClrMapping/>
  </p:clrMapOvr>
  <p:transition spd="slow">
    <p:checke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0"/>
            <a:ext cx="3462342" cy="1447800"/>
          </a:xfrm>
        </p:spPr>
        <p:txBody>
          <a:bodyPr>
            <a:noAutofit/>
          </a:bodyPr>
          <a:lstStyle/>
          <a:p>
            <a:pPr algn="ctr" rtl="1">
              <a:lnSpc>
                <a:spcPct val="200000"/>
              </a:lnSpc>
            </a:pPr>
            <a:r>
              <a:rPr lang="fa-IR" sz="2400" dirty="0" smtClean="0">
                <a:cs typeface="B Jadid" pitchFamily="2" charset="-78"/>
              </a:rPr>
              <a:t>نقش مقام معظم رهبري</a:t>
            </a:r>
            <a:r>
              <a:rPr lang="en-US" sz="2400" dirty="0" smtClean="0">
                <a:cs typeface="B Jadid" pitchFamily="2" charset="-78"/>
              </a:rPr>
              <a:t/>
            </a:r>
            <a:br>
              <a:rPr lang="en-US" sz="2400" dirty="0" smtClean="0">
                <a:cs typeface="B Jadid" pitchFamily="2" charset="-78"/>
              </a:rPr>
            </a:br>
            <a:r>
              <a:rPr lang="fa-IR" sz="2400" dirty="0" smtClean="0">
                <a:cs typeface="B Jadid" pitchFamily="2" charset="-78"/>
              </a:rPr>
              <a:t> در مديريت </a:t>
            </a:r>
            <a:r>
              <a:rPr lang="fa-IR" sz="2400" dirty="0" smtClean="0">
                <a:solidFill>
                  <a:srgbClr val="00B050"/>
                </a:solidFill>
                <a:cs typeface="B Jadid" pitchFamily="2" charset="-78"/>
              </a:rPr>
              <a:t>فتنه</a:t>
            </a:r>
            <a:endParaRPr lang="en-US" sz="2400" dirty="0"/>
          </a:p>
        </p:txBody>
      </p:sp>
      <p:sp>
        <p:nvSpPr>
          <p:cNvPr id="3" name="Content Placeholder 2"/>
          <p:cNvSpPr>
            <a:spLocks noGrp="1"/>
          </p:cNvSpPr>
          <p:nvPr>
            <p:ph idx="1"/>
          </p:nvPr>
        </p:nvSpPr>
        <p:spPr>
          <a:xfrm>
            <a:off x="4953000" y="1643050"/>
            <a:ext cx="4191000" cy="4525963"/>
          </a:xfrm>
        </p:spPr>
        <p:txBody>
          <a:bodyPr>
            <a:normAutofit/>
          </a:bodyPr>
          <a:lstStyle/>
          <a:p>
            <a:pPr algn="r" rtl="1">
              <a:buNone/>
            </a:pPr>
            <a:r>
              <a:rPr lang="fa-IR" sz="2800" dirty="0" smtClean="0">
                <a:cs typeface="B Jadid" pitchFamily="2" charset="-78"/>
              </a:rPr>
              <a:t>6- نگاه تاريخي محور</a:t>
            </a:r>
            <a:endParaRPr lang="fa-IR" sz="2800" dirty="0">
              <a:cs typeface="B Jadid" pitchFamily="2" charset="-78"/>
            </a:endParaRPr>
          </a:p>
          <a:p>
            <a:pPr algn="just" rtl="1">
              <a:buNone/>
            </a:pPr>
            <a:r>
              <a:rPr lang="fa-IR" sz="2800" dirty="0" smtClean="0"/>
              <a:t>   </a:t>
            </a:r>
            <a:r>
              <a:rPr lang="en-US" sz="2800" dirty="0" smtClean="0"/>
              <a:t> </a:t>
            </a:r>
            <a:r>
              <a:rPr lang="ar-SA" sz="2800" b="1" dirty="0">
                <a:cs typeface="B Lotus" pitchFamily="2" charset="-78"/>
              </a:rPr>
              <a:t>بازخواني </a:t>
            </a:r>
            <a:r>
              <a:rPr lang="ar-SA" sz="2800" b="1" dirty="0" smtClean="0">
                <a:cs typeface="B Lotus" pitchFamily="2" charset="-78"/>
              </a:rPr>
              <a:t>تج</a:t>
            </a:r>
            <a:r>
              <a:rPr lang="fa-IR" sz="2800" b="1" dirty="0" smtClean="0">
                <a:cs typeface="B Lotus" pitchFamily="2" charset="-78"/>
              </a:rPr>
              <a:t>ارب ارزنده صدر اسلام، دوران ابتدايي </a:t>
            </a:r>
            <a:r>
              <a:rPr lang="ar-SA" sz="2800" b="1" dirty="0" smtClean="0">
                <a:cs typeface="B Lotus" pitchFamily="2" charset="-78"/>
              </a:rPr>
              <a:t>انقلاب</a:t>
            </a:r>
            <a:r>
              <a:rPr lang="fa-IR" sz="2800" b="1" dirty="0" smtClean="0">
                <a:cs typeface="B Lotus" pitchFamily="2" charset="-78"/>
              </a:rPr>
              <a:t> اسلامي</a:t>
            </a:r>
            <a:r>
              <a:rPr lang="ar-SA" sz="2800" b="1" dirty="0" smtClean="0">
                <a:cs typeface="B Lotus" pitchFamily="2" charset="-78"/>
              </a:rPr>
              <a:t> </a:t>
            </a:r>
            <a:r>
              <a:rPr lang="ar-SA" sz="2800" b="1" dirty="0">
                <a:cs typeface="B Lotus" pitchFamily="2" charset="-78"/>
              </a:rPr>
              <a:t>و مشي امام </a:t>
            </a:r>
            <a:r>
              <a:rPr lang="ar-SA" sz="1600" b="1" dirty="0">
                <a:cs typeface="B Lotus" pitchFamily="2" charset="-78"/>
              </a:rPr>
              <a:t>(ره) </a:t>
            </a:r>
            <a:r>
              <a:rPr lang="ar-SA" sz="2800" b="1" dirty="0">
                <a:cs typeface="B Lotus" pitchFamily="2" charset="-78"/>
              </a:rPr>
              <a:t>در برابر جريانات و حوادث فتنه </a:t>
            </a:r>
            <a:r>
              <a:rPr lang="ar-SA" sz="2800" b="1" dirty="0" smtClean="0">
                <a:cs typeface="B Lotus" pitchFamily="2" charset="-78"/>
              </a:rPr>
              <a:t>گون</a:t>
            </a:r>
            <a:r>
              <a:rPr lang="fa-IR" sz="2800" b="1" dirty="0" smtClean="0">
                <a:cs typeface="B Lotus" pitchFamily="2" charset="-78"/>
              </a:rPr>
              <a:t> و در ادامه</a:t>
            </a:r>
            <a:r>
              <a:rPr lang="ar-SA" sz="2800" b="1" dirty="0" smtClean="0">
                <a:cs typeface="B Lotus" pitchFamily="2" charset="-78"/>
              </a:rPr>
              <a:t> </a:t>
            </a:r>
            <a:r>
              <a:rPr lang="fa-IR" sz="2800" b="1" dirty="0" smtClean="0">
                <a:cs typeface="B Lotus" pitchFamily="2" charset="-78"/>
              </a:rPr>
              <a:t>توصيه</a:t>
            </a:r>
            <a:r>
              <a:rPr lang="fa-IR" sz="2800" b="1" dirty="0">
                <a:cs typeface="B Lotus" pitchFamily="2" charset="-78"/>
              </a:rPr>
              <a:t> </a:t>
            </a:r>
            <a:r>
              <a:rPr lang="fa-IR" sz="2800" b="1" dirty="0" smtClean="0">
                <a:cs typeface="B Lotus" pitchFamily="2" charset="-78"/>
              </a:rPr>
              <a:t>هاي ايشان به خواص، مسولين و ملت ايران جهت عبرت آموزي از گذشته، ديگر خصيصه مديريتي مقام معظم رهبري است. </a:t>
            </a:r>
            <a:endParaRPr lang="en-US" sz="2800" b="1" dirty="0">
              <a:cs typeface="B Lotus" pitchFamily="2" charset="-78"/>
            </a:endParaRPr>
          </a:p>
        </p:txBody>
      </p:sp>
      <p:pic>
        <p:nvPicPr>
          <p:cNvPr id="10" name="Picture 9" descr="13901014_2218445[1].jpg"/>
          <p:cNvPicPr>
            <a:picLocks noChangeAspect="1"/>
          </p:cNvPicPr>
          <p:nvPr/>
        </p:nvPicPr>
        <p:blipFill>
          <a:blip r:embed="rId2"/>
          <a:stretch>
            <a:fillRect/>
          </a:stretch>
        </p:blipFill>
        <p:spPr>
          <a:xfrm>
            <a:off x="0" y="0"/>
            <a:ext cx="4800600" cy="6858000"/>
          </a:xfrm>
          <a:prstGeom prst="rect">
            <a:avLst/>
          </a:prstGeom>
        </p:spPr>
      </p:pic>
      <p:sp>
        <p:nvSpPr>
          <p:cNvPr id="6" name="Right Arrow 5">
            <a:hlinkClick r:id="rId3" action="ppaction://hlinksldjump"/>
          </p:cNvPr>
          <p:cNvSpPr/>
          <p:nvPr/>
        </p:nvSpPr>
        <p:spPr>
          <a:xfrm>
            <a:off x="4953000" y="6248400"/>
            <a:ext cx="1371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بازگشت</a:t>
            </a:r>
            <a:endParaRPr lang="en-US" dirty="0"/>
          </a:p>
        </p:txBody>
      </p:sp>
    </p:spTree>
  </p:cSld>
  <p:clrMapOvr>
    <a:masterClrMapping/>
  </p:clrMapOvr>
  <p:transition spd="slow">
    <p:checke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819912"/>
          </a:xfrm>
        </p:spPr>
        <p:txBody>
          <a:bodyPr>
            <a:normAutofit fontScale="90000"/>
          </a:bodyPr>
          <a:lstStyle/>
          <a:p>
            <a:pPr algn="ctr" rtl="1"/>
            <a:r>
              <a:rPr lang="fa-IR" dirty="0" smtClean="0">
                <a:solidFill>
                  <a:srgbClr val="0070C0"/>
                </a:solidFill>
                <a:cs typeface="B Titr" pitchFamily="2" charset="-78"/>
              </a:rPr>
              <a:t>نقش مردم در خنثي سازي </a:t>
            </a:r>
            <a:r>
              <a:rPr lang="fa-IR" dirty="0" smtClean="0">
                <a:solidFill>
                  <a:srgbClr val="00B050"/>
                </a:solidFill>
                <a:cs typeface="B Titr" pitchFamily="2" charset="-78"/>
              </a:rPr>
              <a:t>فتنه 88</a:t>
            </a:r>
            <a:r>
              <a:rPr lang="en-US" dirty="0" smtClean="0">
                <a:solidFill>
                  <a:srgbClr val="00B050"/>
                </a:solidFill>
                <a:cs typeface="B Titr" pitchFamily="2" charset="-78"/>
              </a:rPr>
              <a:t/>
            </a:r>
            <a:br>
              <a:rPr lang="en-US" dirty="0" smtClean="0">
                <a:solidFill>
                  <a:srgbClr val="00B050"/>
                </a:solidFill>
                <a:cs typeface="B Titr" pitchFamily="2" charset="-78"/>
              </a:rPr>
            </a:br>
            <a:endParaRPr lang="en-US" dirty="0">
              <a:solidFill>
                <a:srgbClr val="00B050"/>
              </a:solidFill>
              <a:cs typeface="B Titr" pitchFamily="2" charset="-78"/>
            </a:endParaRPr>
          </a:p>
        </p:txBody>
      </p:sp>
      <p:sp>
        <p:nvSpPr>
          <p:cNvPr id="6" name="Content Placeholder 5"/>
          <p:cNvSpPr>
            <a:spLocks noGrp="1"/>
          </p:cNvSpPr>
          <p:nvPr>
            <p:ph sz="half" idx="2"/>
          </p:nvPr>
        </p:nvSpPr>
        <p:spPr/>
        <p:txBody>
          <a:bodyPr>
            <a:normAutofit fontScale="77500" lnSpcReduction="20000"/>
          </a:bodyPr>
          <a:lstStyle/>
          <a:p>
            <a:pPr lvl="0" algn="ctr" rtl="1">
              <a:buNone/>
            </a:pPr>
            <a:r>
              <a:rPr lang="fa-IR" sz="5200" dirty="0" smtClean="0">
                <a:cs typeface="B Titr" pitchFamily="2" charset="-78"/>
              </a:rPr>
              <a:t>1- حضور گسترده </a:t>
            </a:r>
            <a:endParaRPr lang="en-US" sz="5200" dirty="0" smtClean="0">
              <a:cs typeface="B Titr" pitchFamily="2" charset="-78"/>
            </a:endParaRPr>
          </a:p>
          <a:p>
            <a:pPr algn="ctr" rtl="1">
              <a:lnSpc>
                <a:spcPct val="300000"/>
              </a:lnSpc>
              <a:buNone/>
            </a:pPr>
            <a:r>
              <a:rPr lang="fa-IR" dirty="0" smtClean="0"/>
              <a:t>     </a:t>
            </a:r>
            <a:r>
              <a:rPr lang="ar-SA" sz="4100" dirty="0" smtClean="0">
                <a:cs typeface="B Yekan" pitchFamily="2" charset="-78"/>
              </a:rPr>
              <a:t>در روز </a:t>
            </a:r>
            <a:r>
              <a:rPr lang="fa-IR" sz="4100" dirty="0" smtClean="0">
                <a:cs typeface="B Titr" pitchFamily="2" charset="-78"/>
              </a:rPr>
              <a:t>9</a:t>
            </a:r>
            <a:r>
              <a:rPr lang="ar-SA" sz="4100" dirty="0" smtClean="0">
                <a:cs typeface="B Titr" pitchFamily="2" charset="-78"/>
              </a:rPr>
              <a:t> دي </a:t>
            </a:r>
            <a:r>
              <a:rPr lang="fa-IR" sz="4100" dirty="0" smtClean="0">
                <a:cs typeface="B Yekan" pitchFamily="2" charset="-78"/>
              </a:rPr>
              <a:t>و </a:t>
            </a:r>
            <a:r>
              <a:rPr lang="fa-IR" sz="4100" dirty="0" smtClean="0">
                <a:cs typeface="B Titr" pitchFamily="2" charset="-78"/>
              </a:rPr>
              <a:t>22 بهمن</a:t>
            </a:r>
          </a:p>
          <a:p>
            <a:pPr algn="ctr" rtl="1">
              <a:lnSpc>
                <a:spcPct val="300000"/>
              </a:lnSpc>
              <a:buNone/>
            </a:pPr>
            <a:r>
              <a:rPr lang="fa-IR" sz="4100" dirty="0" smtClean="0">
                <a:cs typeface="B Titr" pitchFamily="2" charset="-78"/>
              </a:rPr>
              <a:t> </a:t>
            </a:r>
            <a:r>
              <a:rPr lang="fa-IR" sz="4100" dirty="0" smtClean="0">
                <a:cs typeface="B Yekan" pitchFamily="2" charset="-78"/>
              </a:rPr>
              <a:t>سال </a:t>
            </a:r>
            <a:r>
              <a:rPr lang="ar-SA" sz="4100" dirty="0" smtClean="0">
                <a:cs typeface="B Yekan" pitchFamily="2" charset="-78"/>
              </a:rPr>
              <a:t>1388 </a:t>
            </a:r>
            <a:endParaRPr lang="en-US" sz="4100" dirty="0"/>
          </a:p>
        </p:txBody>
      </p:sp>
      <p:pic>
        <p:nvPicPr>
          <p:cNvPr id="80899" name="Picture 3" descr="C:\Documents and Settings\9990502\Desktop\ادامه فتنه\نقش مردم\82148_3171.JPG"/>
          <p:cNvPicPr>
            <a:picLocks noGrp="1" noChangeAspect="1" noChangeArrowheads="1"/>
          </p:cNvPicPr>
          <p:nvPr>
            <p:ph sz="half" idx="1"/>
          </p:nvPr>
        </p:nvPicPr>
        <p:blipFill>
          <a:blip r:embed="rId2"/>
          <a:srcRect/>
          <a:stretch>
            <a:fillRect/>
          </a:stretch>
        </p:blipFill>
        <p:spPr bwMode="auto">
          <a:xfrm>
            <a:off x="228600" y="1143000"/>
            <a:ext cx="4191000" cy="5410200"/>
          </a:xfrm>
          <a:prstGeom prst="rect">
            <a:avLst/>
          </a:prstGeom>
          <a:noFill/>
        </p:spPr>
      </p:pic>
    </p:spTree>
  </p:cSld>
  <p:clrMapOvr>
    <a:masterClrMapping/>
  </p:clrMapOvr>
  <p:transition spd="slow">
    <p:checke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819912"/>
          </a:xfrm>
        </p:spPr>
        <p:txBody>
          <a:bodyPr>
            <a:normAutofit fontScale="90000"/>
          </a:bodyPr>
          <a:lstStyle/>
          <a:p>
            <a:pPr algn="ctr" rtl="1"/>
            <a:r>
              <a:rPr lang="fa-IR" dirty="0" smtClean="0">
                <a:solidFill>
                  <a:srgbClr val="0070C0"/>
                </a:solidFill>
                <a:cs typeface="B Titr" pitchFamily="2" charset="-78"/>
              </a:rPr>
              <a:t>نقش مردم در خنثي سازي </a:t>
            </a:r>
            <a:r>
              <a:rPr lang="fa-IR" dirty="0" smtClean="0">
                <a:solidFill>
                  <a:srgbClr val="00B050"/>
                </a:solidFill>
                <a:cs typeface="B Titr" pitchFamily="2" charset="-78"/>
              </a:rPr>
              <a:t>فتنه 88</a:t>
            </a:r>
            <a:r>
              <a:rPr lang="en-US" dirty="0" smtClean="0">
                <a:solidFill>
                  <a:srgbClr val="00B050"/>
                </a:solidFill>
                <a:cs typeface="B Titr" pitchFamily="2" charset="-78"/>
              </a:rPr>
              <a:t/>
            </a:r>
            <a:br>
              <a:rPr lang="en-US" dirty="0" smtClean="0">
                <a:solidFill>
                  <a:srgbClr val="00B050"/>
                </a:solidFill>
                <a:cs typeface="B Titr" pitchFamily="2" charset="-78"/>
              </a:rPr>
            </a:br>
            <a:endParaRPr lang="en-US" dirty="0">
              <a:solidFill>
                <a:srgbClr val="00B050"/>
              </a:solidFill>
              <a:cs typeface="B Titr" pitchFamily="2" charset="-78"/>
            </a:endParaRPr>
          </a:p>
        </p:txBody>
      </p:sp>
      <p:sp>
        <p:nvSpPr>
          <p:cNvPr id="6" name="Content Placeholder 5"/>
          <p:cNvSpPr>
            <a:spLocks noGrp="1"/>
          </p:cNvSpPr>
          <p:nvPr>
            <p:ph sz="half" idx="2"/>
          </p:nvPr>
        </p:nvSpPr>
        <p:spPr/>
        <p:txBody>
          <a:bodyPr>
            <a:normAutofit fontScale="92500" lnSpcReduction="20000"/>
          </a:bodyPr>
          <a:lstStyle/>
          <a:p>
            <a:pPr lvl="0" algn="r" rtl="1">
              <a:buNone/>
            </a:pPr>
            <a:r>
              <a:rPr lang="fa-IR" dirty="0" smtClean="0">
                <a:cs typeface="B Titr" pitchFamily="2" charset="-78"/>
              </a:rPr>
              <a:t>2- </a:t>
            </a:r>
            <a:r>
              <a:rPr lang="ar-SA" dirty="0" smtClean="0">
                <a:cs typeface="B Titr" pitchFamily="2" charset="-78"/>
              </a:rPr>
              <a:t>مقبوليت بخشي به نظام</a:t>
            </a:r>
            <a:endParaRPr lang="en-US" dirty="0" smtClean="0">
              <a:cs typeface="B Titr" pitchFamily="2" charset="-78"/>
            </a:endParaRPr>
          </a:p>
          <a:p>
            <a:pPr algn="justLow" rtl="1">
              <a:lnSpc>
                <a:spcPct val="150000"/>
              </a:lnSpc>
              <a:buNone/>
            </a:pPr>
            <a:r>
              <a:rPr lang="en-US" dirty="0" smtClean="0"/>
              <a:t>      </a:t>
            </a:r>
            <a:r>
              <a:rPr lang="ar-SA" dirty="0" smtClean="0">
                <a:cs typeface="B Yekan" pitchFamily="2" charset="-78"/>
              </a:rPr>
              <a:t>روز نهم دي ماه 1388 </a:t>
            </a:r>
            <a:r>
              <a:rPr lang="fa-IR" dirty="0" smtClean="0">
                <a:cs typeface="B Yekan" pitchFamily="2" charset="-78"/>
              </a:rPr>
              <a:t>             </a:t>
            </a:r>
            <a:r>
              <a:rPr lang="ar-SA" dirty="0" smtClean="0">
                <a:cs typeface="B Yekan" pitchFamily="2" charset="-78"/>
              </a:rPr>
              <a:t>روز</a:t>
            </a:r>
            <a:r>
              <a:rPr lang="en-US" dirty="0" smtClean="0">
                <a:cs typeface="B Yekan" pitchFamily="2" charset="-78"/>
              </a:rPr>
              <a:t> "</a:t>
            </a:r>
            <a:r>
              <a:rPr lang="ar-SA" sz="3300" b="1" dirty="0" smtClean="0">
                <a:cs typeface="B Titr" pitchFamily="2" charset="-78"/>
              </a:rPr>
              <a:t>نه</a:t>
            </a:r>
            <a:r>
              <a:rPr lang="en-US" dirty="0" smtClean="0">
                <a:cs typeface="B Yekan" pitchFamily="2" charset="-78"/>
              </a:rPr>
              <a:t>" </a:t>
            </a:r>
            <a:r>
              <a:rPr lang="ar-SA" dirty="0" smtClean="0">
                <a:cs typeface="B Yekan" pitchFamily="2" charset="-78"/>
              </a:rPr>
              <a:t>گفتن ملت ايران به سران فتنه و روز</a:t>
            </a:r>
            <a:r>
              <a:rPr lang="en-US" dirty="0" smtClean="0">
                <a:cs typeface="B Yekan" pitchFamily="2" charset="-78"/>
              </a:rPr>
              <a:t> "</a:t>
            </a:r>
            <a:r>
              <a:rPr lang="ar-SA" sz="3300" b="1" dirty="0" smtClean="0">
                <a:cs typeface="B Titr" pitchFamily="2" charset="-78"/>
              </a:rPr>
              <a:t>آري</a:t>
            </a:r>
            <a:r>
              <a:rPr lang="en-US" dirty="0" smtClean="0">
                <a:cs typeface="B Yekan" pitchFamily="2" charset="-78"/>
              </a:rPr>
              <a:t>" </a:t>
            </a:r>
            <a:r>
              <a:rPr lang="ar-SA" dirty="0" smtClean="0">
                <a:cs typeface="B Yekan" pitchFamily="2" charset="-78"/>
              </a:rPr>
              <a:t>گفتن به نظام اسلامي و تبعيت مجدد مردم با آرمان‌هاي والاي حضرت امام خميني(ره) و رهبر فرزانه انقلاب اسلامي است</a:t>
            </a:r>
            <a:r>
              <a:rPr lang="en-US" dirty="0" smtClean="0">
                <a:cs typeface="B Yekan" pitchFamily="2" charset="-78"/>
              </a:rPr>
              <a:t>.</a:t>
            </a:r>
          </a:p>
          <a:p>
            <a:pPr algn="r" rtl="1">
              <a:buNone/>
            </a:pPr>
            <a:r>
              <a:rPr lang="fa-IR" dirty="0" smtClean="0"/>
              <a:t> </a:t>
            </a:r>
            <a:endParaRPr lang="en-US" dirty="0" smtClean="0">
              <a:cs typeface="B Yekan" pitchFamily="2" charset="-78"/>
            </a:endParaRPr>
          </a:p>
          <a:p>
            <a:pPr algn="r">
              <a:buNone/>
            </a:pPr>
            <a:endParaRPr lang="en-US" dirty="0" smtClean="0"/>
          </a:p>
          <a:p>
            <a:pPr algn="r">
              <a:buNone/>
            </a:pPr>
            <a:endParaRPr lang="en-US" dirty="0"/>
          </a:p>
        </p:txBody>
      </p:sp>
      <p:pic>
        <p:nvPicPr>
          <p:cNvPr id="155649" name="Picture 1" descr="C:\Documents and Settings\9990502\Desktop\ادامه فتنه\نقش مردم\9 دی.jpg"/>
          <p:cNvPicPr>
            <a:picLocks noGrp="1" noChangeAspect="1" noChangeArrowheads="1"/>
          </p:cNvPicPr>
          <p:nvPr>
            <p:ph sz="half" idx="1"/>
          </p:nvPr>
        </p:nvPicPr>
        <p:blipFill>
          <a:blip r:embed="rId2" cstate="print"/>
          <a:srcRect/>
          <a:stretch>
            <a:fillRect/>
          </a:stretch>
        </p:blipFill>
        <p:spPr bwMode="auto">
          <a:xfrm>
            <a:off x="228600" y="1143000"/>
            <a:ext cx="4267200" cy="5211763"/>
          </a:xfrm>
          <a:prstGeom prst="rect">
            <a:avLst/>
          </a:prstGeom>
          <a:noFill/>
        </p:spPr>
      </p:pic>
    </p:spTree>
  </p:cSld>
  <p:clrMapOvr>
    <a:masterClrMapping/>
  </p:clrMapOvr>
  <p:transition spd="slow">
    <p:checke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819912"/>
          </a:xfrm>
        </p:spPr>
        <p:txBody>
          <a:bodyPr>
            <a:normAutofit fontScale="90000"/>
          </a:bodyPr>
          <a:lstStyle/>
          <a:p>
            <a:pPr algn="ctr" rtl="1"/>
            <a:r>
              <a:rPr lang="fa-IR" dirty="0" smtClean="0">
                <a:solidFill>
                  <a:srgbClr val="0070C0"/>
                </a:solidFill>
                <a:cs typeface="B Titr" pitchFamily="2" charset="-78"/>
              </a:rPr>
              <a:t>نقش مردم در خنثي سازي </a:t>
            </a:r>
            <a:r>
              <a:rPr lang="fa-IR" dirty="0" smtClean="0">
                <a:solidFill>
                  <a:srgbClr val="00B050"/>
                </a:solidFill>
                <a:cs typeface="B Titr" pitchFamily="2" charset="-78"/>
              </a:rPr>
              <a:t>فتنه 88</a:t>
            </a:r>
            <a:r>
              <a:rPr lang="en-US" dirty="0" smtClean="0">
                <a:solidFill>
                  <a:srgbClr val="00B050"/>
                </a:solidFill>
                <a:cs typeface="B Titr" pitchFamily="2" charset="-78"/>
              </a:rPr>
              <a:t/>
            </a:r>
            <a:br>
              <a:rPr lang="en-US" dirty="0" smtClean="0">
                <a:solidFill>
                  <a:srgbClr val="00B050"/>
                </a:solidFill>
                <a:cs typeface="B Titr" pitchFamily="2" charset="-78"/>
              </a:rPr>
            </a:br>
            <a:endParaRPr lang="en-US" dirty="0">
              <a:solidFill>
                <a:srgbClr val="00B050"/>
              </a:solidFill>
              <a:cs typeface="B Titr" pitchFamily="2" charset="-78"/>
            </a:endParaRPr>
          </a:p>
        </p:txBody>
      </p:sp>
      <p:sp>
        <p:nvSpPr>
          <p:cNvPr id="6" name="Content Placeholder 5"/>
          <p:cNvSpPr>
            <a:spLocks noGrp="1"/>
          </p:cNvSpPr>
          <p:nvPr>
            <p:ph sz="half" idx="2"/>
          </p:nvPr>
        </p:nvSpPr>
        <p:spPr>
          <a:xfrm>
            <a:off x="4648200" y="1600200"/>
            <a:ext cx="4038600" cy="4754725"/>
          </a:xfrm>
        </p:spPr>
        <p:txBody>
          <a:bodyPr>
            <a:normAutofit fontScale="92500"/>
          </a:bodyPr>
          <a:lstStyle/>
          <a:p>
            <a:pPr lvl="0" algn="justLow" rtl="1">
              <a:lnSpc>
                <a:spcPct val="150000"/>
              </a:lnSpc>
              <a:buNone/>
            </a:pPr>
            <a:r>
              <a:rPr lang="fa-IR" dirty="0" smtClean="0"/>
              <a:t>    </a:t>
            </a:r>
            <a:r>
              <a:rPr lang="fa-IR" sz="2400" dirty="0" smtClean="0">
                <a:cs typeface="B Titr" pitchFamily="2" charset="-78"/>
              </a:rPr>
              <a:t>3- لحظه شناسي </a:t>
            </a:r>
            <a:endParaRPr lang="en-US" sz="2400" dirty="0" smtClean="0">
              <a:cs typeface="B Titr" pitchFamily="2" charset="-78"/>
            </a:endParaRPr>
          </a:p>
          <a:p>
            <a:pPr algn="justLow" rtl="1">
              <a:lnSpc>
                <a:spcPct val="150000"/>
              </a:lnSpc>
              <a:buNone/>
            </a:pPr>
            <a:r>
              <a:rPr lang="fa-IR" sz="2400" dirty="0" smtClean="0">
                <a:cs typeface="B Yekan" pitchFamily="2" charset="-78"/>
              </a:rPr>
              <a:t>     </a:t>
            </a:r>
            <a:r>
              <a:rPr lang="ar-SA" sz="2400" b="1" dirty="0" smtClean="0">
                <a:cs typeface="B Yekan" pitchFamily="2" charset="-78"/>
              </a:rPr>
              <a:t>مردم با حرکتی برخاسته از </a:t>
            </a:r>
            <a:r>
              <a:rPr lang="ar-SA" b="1" dirty="0" smtClean="0">
                <a:cs typeface="B Titr" pitchFamily="2" charset="-78"/>
              </a:rPr>
              <a:t>بصیرت</a:t>
            </a:r>
            <a:r>
              <a:rPr lang="ar-SA" sz="2400" b="1" dirty="0" smtClean="0">
                <a:cs typeface="B Yekan" pitchFamily="2" charset="-78"/>
              </a:rPr>
              <a:t>، </a:t>
            </a:r>
            <a:r>
              <a:rPr lang="ar-SA" b="1" dirty="0" smtClean="0">
                <a:cs typeface="B Titr" pitchFamily="2" charset="-78"/>
              </a:rPr>
              <a:t>دشمن شناسی</a:t>
            </a:r>
            <a:r>
              <a:rPr lang="ar-SA" sz="2400" b="1" dirty="0" smtClean="0">
                <a:cs typeface="B Yekan" pitchFamily="2" charset="-78"/>
              </a:rPr>
              <a:t>، </a:t>
            </a:r>
            <a:r>
              <a:rPr lang="ar-SA" b="1" dirty="0" smtClean="0">
                <a:cs typeface="B Titr" pitchFamily="2" charset="-78"/>
              </a:rPr>
              <a:t>وقت شناسی </a:t>
            </a:r>
            <a:r>
              <a:rPr lang="ar-SA" sz="2400" b="1" dirty="0" smtClean="0">
                <a:cs typeface="B Yekan" pitchFamily="2" charset="-78"/>
              </a:rPr>
              <a:t>و </a:t>
            </a:r>
            <a:r>
              <a:rPr lang="ar-SA" b="1" dirty="0" smtClean="0">
                <a:cs typeface="B Titr" pitchFamily="2" charset="-78"/>
              </a:rPr>
              <a:t>حضور در عرصة مجاهدانة </a:t>
            </a:r>
            <a:r>
              <a:rPr lang="fa-IR" b="1" dirty="0" smtClean="0">
                <a:cs typeface="B Titr" pitchFamily="2" charset="-78"/>
              </a:rPr>
              <a:t>         </a:t>
            </a:r>
            <a:r>
              <a:rPr lang="ar-SA" sz="2400" b="1" dirty="0" smtClean="0">
                <a:cs typeface="B Yekan" pitchFamily="2" charset="-78"/>
              </a:rPr>
              <a:t>روز نهم دی را از دیگر ایام‌الله انقلاب اسلامی ممتاز ساختند و این روز را در تاریخ ماندگار ساختند.</a:t>
            </a:r>
            <a:endParaRPr lang="en-US" sz="2400" b="1" dirty="0" smtClean="0">
              <a:cs typeface="B Yekan" pitchFamily="2" charset="-78"/>
            </a:endParaRPr>
          </a:p>
          <a:p>
            <a:pPr algn="ctr" rtl="1">
              <a:lnSpc>
                <a:spcPct val="150000"/>
              </a:lnSpc>
              <a:buNone/>
            </a:pPr>
            <a:r>
              <a:rPr lang="fa-IR" sz="1500" dirty="0" smtClean="0">
                <a:cs typeface="B Zar" pitchFamily="2" charset="-78"/>
              </a:rPr>
              <a:t>(</a:t>
            </a:r>
            <a:r>
              <a:rPr lang="ar-SA" sz="1500" dirty="0" smtClean="0">
                <a:cs typeface="B Zar" pitchFamily="2" charset="-78"/>
              </a:rPr>
              <a:t>بيانات مقام معظم رهبري </a:t>
            </a:r>
            <a:r>
              <a:rPr lang="fa-IR" sz="1500" dirty="0" smtClean="0">
                <a:cs typeface="B Zar" pitchFamily="2" charset="-78"/>
              </a:rPr>
              <a:t>88/10/19</a:t>
            </a:r>
            <a:r>
              <a:rPr lang="ar-SA" sz="1500" dirty="0" smtClean="0">
                <a:cs typeface="B Zar" pitchFamily="2" charset="-78"/>
              </a:rPr>
              <a:t>)</a:t>
            </a:r>
            <a:endParaRPr lang="en-US" sz="1500" dirty="0" smtClean="0">
              <a:cs typeface="B Zar" pitchFamily="2" charset="-78"/>
            </a:endParaRPr>
          </a:p>
          <a:p>
            <a:pPr algn="justLow" rtl="1">
              <a:lnSpc>
                <a:spcPct val="150000"/>
              </a:lnSpc>
              <a:buNone/>
            </a:pPr>
            <a:endParaRPr lang="en-US" dirty="0" smtClean="0"/>
          </a:p>
          <a:p>
            <a:pPr algn="justLow" rtl="1">
              <a:lnSpc>
                <a:spcPct val="150000"/>
              </a:lnSpc>
              <a:buNone/>
            </a:pPr>
            <a:endParaRPr lang="en-US" dirty="0"/>
          </a:p>
        </p:txBody>
      </p:sp>
      <p:pic>
        <p:nvPicPr>
          <p:cNvPr id="222210" name="Picture 2" descr="C:\Documents and Settings\9990502\Desktop\ادامه فتنه\نقش مردم\71227_527.jpg"/>
          <p:cNvPicPr>
            <a:picLocks noGrp="1" noChangeAspect="1" noChangeArrowheads="1"/>
          </p:cNvPicPr>
          <p:nvPr>
            <p:ph sz="half" idx="1"/>
          </p:nvPr>
        </p:nvPicPr>
        <p:blipFill>
          <a:blip r:embed="rId2"/>
          <a:srcRect/>
          <a:stretch>
            <a:fillRect/>
          </a:stretch>
        </p:blipFill>
        <p:spPr bwMode="auto">
          <a:xfrm>
            <a:off x="457200" y="1447800"/>
            <a:ext cx="4114800" cy="4800600"/>
          </a:xfrm>
          <a:prstGeom prst="rect">
            <a:avLst/>
          </a:prstGeom>
          <a:noFill/>
        </p:spPr>
      </p:pic>
    </p:spTree>
  </p:cSld>
  <p:clrMapOvr>
    <a:masterClrMapping/>
  </p:clrMapOvr>
  <p:transition spd="slow">
    <p:checke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819912"/>
          </a:xfrm>
        </p:spPr>
        <p:txBody>
          <a:bodyPr>
            <a:normAutofit fontScale="90000"/>
          </a:bodyPr>
          <a:lstStyle/>
          <a:p>
            <a:pPr algn="ctr" rtl="1"/>
            <a:r>
              <a:rPr lang="fa-IR" dirty="0" smtClean="0">
                <a:solidFill>
                  <a:srgbClr val="0070C0"/>
                </a:solidFill>
                <a:cs typeface="B Titr" pitchFamily="2" charset="-78"/>
              </a:rPr>
              <a:t>نقش مردم در خنثي سازي </a:t>
            </a:r>
            <a:r>
              <a:rPr lang="fa-IR" dirty="0" smtClean="0">
                <a:solidFill>
                  <a:srgbClr val="00B050"/>
                </a:solidFill>
                <a:cs typeface="B Titr" pitchFamily="2" charset="-78"/>
              </a:rPr>
              <a:t>فتنه 88</a:t>
            </a:r>
            <a:r>
              <a:rPr lang="en-US" dirty="0" smtClean="0">
                <a:solidFill>
                  <a:srgbClr val="00B050"/>
                </a:solidFill>
                <a:cs typeface="B Titr" pitchFamily="2" charset="-78"/>
              </a:rPr>
              <a:t/>
            </a:r>
            <a:br>
              <a:rPr lang="en-US" dirty="0" smtClean="0">
                <a:solidFill>
                  <a:srgbClr val="00B050"/>
                </a:solidFill>
                <a:cs typeface="B Titr" pitchFamily="2" charset="-78"/>
              </a:rPr>
            </a:br>
            <a:endParaRPr lang="en-US" dirty="0">
              <a:solidFill>
                <a:srgbClr val="00B050"/>
              </a:solidFill>
              <a:cs typeface="B Titr" pitchFamily="2" charset="-78"/>
            </a:endParaRPr>
          </a:p>
        </p:txBody>
      </p:sp>
      <p:sp>
        <p:nvSpPr>
          <p:cNvPr id="6" name="Content Placeholder 5"/>
          <p:cNvSpPr>
            <a:spLocks noGrp="1"/>
          </p:cNvSpPr>
          <p:nvPr>
            <p:ph sz="half" idx="2"/>
          </p:nvPr>
        </p:nvSpPr>
        <p:spPr>
          <a:xfrm>
            <a:off x="4648200" y="1600200"/>
            <a:ext cx="4038600" cy="4754725"/>
          </a:xfrm>
        </p:spPr>
        <p:txBody>
          <a:bodyPr>
            <a:normAutofit fontScale="92500" lnSpcReduction="20000"/>
          </a:bodyPr>
          <a:lstStyle/>
          <a:p>
            <a:pPr algn="r" rtl="1">
              <a:buNone/>
            </a:pPr>
            <a:r>
              <a:rPr lang="fa-IR" sz="3500" dirty="0" smtClean="0"/>
              <a:t>    </a:t>
            </a:r>
            <a:r>
              <a:rPr lang="fa-IR" sz="3000" dirty="0" smtClean="0">
                <a:cs typeface="B Titr" pitchFamily="2" charset="-78"/>
              </a:rPr>
              <a:t>4- پيشي گرفتن از خواص</a:t>
            </a:r>
            <a:endParaRPr lang="en-US" sz="3000" dirty="0" smtClean="0">
              <a:cs typeface="B Titr" pitchFamily="2" charset="-78"/>
            </a:endParaRPr>
          </a:p>
          <a:p>
            <a:pPr algn="justLow" rtl="1">
              <a:lnSpc>
                <a:spcPct val="150000"/>
              </a:lnSpc>
              <a:buNone/>
            </a:pPr>
            <a:r>
              <a:rPr lang="fa-IR" dirty="0" smtClean="0"/>
              <a:t>    </a:t>
            </a:r>
            <a:r>
              <a:rPr lang="en-US" dirty="0" smtClean="0"/>
              <a:t> </a:t>
            </a:r>
            <a:r>
              <a:rPr lang="fa-IR" sz="2800" b="1" dirty="0" smtClean="0">
                <a:cs typeface="B Yekan" pitchFamily="2" charset="-78"/>
              </a:rPr>
              <a:t>9 دی سیلی محکم مردم به دشمن و جریان فتنه بود به طوری که نقش خودجوش مردم در خلق حماسه نهم دی انکار ناشدنی است و مردم در این حماسه بزرگ از خواصی که دچار غرور و انحراف شدند پیشی گرفتند.</a:t>
            </a:r>
            <a:endParaRPr lang="en-US" sz="2200" b="1" dirty="0" smtClean="0">
              <a:cs typeface="B Yekan" pitchFamily="2" charset="-78"/>
            </a:endParaRPr>
          </a:p>
        </p:txBody>
      </p:sp>
      <p:pic>
        <p:nvPicPr>
          <p:cNvPr id="223234" name="Picture 2" descr="C:\Documents and Settings\9990502\Desktop\ادامه فتنه\نقش مردم\Liberal-democrasii1.JPG"/>
          <p:cNvPicPr>
            <a:picLocks noGrp="1" noChangeAspect="1" noChangeArrowheads="1"/>
          </p:cNvPicPr>
          <p:nvPr>
            <p:ph sz="half" idx="1"/>
          </p:nvPr>
        </p:nvPicPr>
        <p:blipFill>
          <a:blip r:embed="rId2"/>
          <a:srcRect/>
          <a:stretch>
            <a:fillRect/>
          </a:stretch>
        </p:blipFill>
        <p:spPr bwMode="auto">
          <a:xfrm>
            <a:off x="457200" y="1447800"/>
            <a:ext cx="3962400" cy="4876800"/>
          </a:xfrm>
          <a:prstGeom prst="rect">
            <a:avLst/>
          </a:prstGeom>
          <a:noFill/>
        </p:spPr>
      </p:pic>
    </p:spTree>
  </p:cSld>
  <p:clrMapOvr>
    <a:masterClrMapping/>
  </p:clrMapOvr>
  <p:transition spd="slow">
    <p:checke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819912"/>
          </a:xfrm>
        </p:spPr>
        <p:txBody>
          <a:bodyPr>
            <a:normAutofit fontScale="90000"/>
          </a:bodyPr>
          <a:lstStyle/>
          <a:p>
            <a:pPr algn="ctr" rtl="1"/>
            <a:r>
              <a:rPr lang="fa-IR" dirty="0" smtClean="0">
                <a:solidFill>
                  <a:srgbClr val="0070C0"/>
                </a:solidFill>
                <a:cs typeface="B Titr" pitchFamily="2" charset="-78"/>
              </a:rPr>
              <a:t>نقش مردم در خنثي سازي </a:t>
            </a:r>
            <a:r>
              <a:rPr lang="fa-IR" dirty="0" smtClean="0">
                <a:solidFill>
                  <a:srgbClr val="00B050"/>
                </a:solidFill>
                <a:cs typeface="B Titr" pitchFamily="2" charset="-78"/>
              </a:rPr>
              <a:t>فتنه 88</a:t>
            </a:r>
            <a:r>
              <a:rPr lang="en-US" dirty="0" smtClean="0">
                <a:solidFill>
                  <a:srgbClr val="00B050"/>
                </a:solidFill>
                <a:cs typeface="B Titr" pitchFamily="2" charset="-78"/>
              </a:rPr>
              <a:t/>
            </a:r>
            <a:br>
              <a:rPr lang="en-US" dirty="0" smtClean="0">
                <a:solidFill>
                  <a:srgbClr val="00B050"/>
                </a:solidFill>
                <a:cs typeface="B Titr" pitchFamily="2" charset="-78"/>
              </a:rPr>
            </a:br>
            <a:endParaRPr lang="en-US" dirty="0">
              <a:solidFill>
                <a:srgbClr val="00B050"/>
              </a:solidFill>
              <a:cs typeface="B Titr" pitchFamily="2" charset="-78"/>
            </a:endParaRPr>
          </a:p>
        </p:txBody>
      </p:sp>
      <p:sp>
        <p:nvSpPr>
          <p:cNvPr id="6" name="Content Placeholder 5"/>
          <p:cNvSpPr>
            <a:spLocks noGrp="1"/>
          </p:cNvSpPr>
          <p:nvPr>
            <p:ph sz="half" idx="2"/>
          </p:nvPr>
        </p:nvSpPr>
        <p:spPr>
          <a:xfrm>
            <a:off x="4648200" y="1447800"/>
            <a:ext cx="4038600" cy="4907125"/>
          </a:xfrm>
        </p:spPr>
        <p:txBody>
          <a:bodyPr>
            <a:normAutofit fontScale="92500" lnSpcReduction="20000"/>
          </a:bodyPr>
          <a:lstStyle/>
          <a:p>
            <a:pPr lvl="0" algn="r" rtl="1">
              <a:buNone/>
            </a:pPr>
            <a:r>
              <a:rPr lang="fa-IR" sz="3800" dirty="0" smtClean="0"/>
              <a:t>    </a:t>
            </a:r>
            <a:r>
              <a:rPr lang="fa-IR" sz="3800" dirty="0" smtClean="0">
                <a:cs typeface="B Titr" pitchFamily="2" charset="-78"/>
              </a:rPr>
              <a:t> 5- ايمان قلبي </a:t>
            </a:r>
            <a:endParaRPr lang="en-US" sz="3800" dirty="0" smtClean="0">
              <a:cs typeface="B Titr" pitchFamily="2" charset="-78"/>
            </a:endParaRPr>
          </a:p>
          <a:p>
            <a:pPr algn="justLow" rtl="1">
              <a:lnSpc>
                <a:spcPct val="150000"/>
              </a:lnSpc>
              <a:buNone/>
            </a:pPr>
            <a:r>
              <a:rPr lang="fa-IR" sz="2400" dirty="0" smtClean="0"/>
              <a:t>       </a:t>
            </a:r>
            <a:r>
              <a:rPr lang="ar-SA" b="1" dirty="0" smtClean="0">
                <a:cs typeface="B Yekan" pitchFamily="2" charset="-78"/>
              </a:rPr>
              <a:t>نهم دی ۸۸، حادثه کوچکی نیست بلکه آن حرکت عظیم و ماندگار مردمی، شبیه حرکت بزرگ ملت در روزهای اول انقلاب است و باید تلاش شود در سالگرد این حماسه، حرف اصلی ملت ایران، یعنی حرکت در سایه دین و تحقق وعده های الهی تبیین شود. </a:t>
            </a:r>
            <a:endParaRPr lang="en-US" b="1" dirty="0" smtClean="0">
              <a:cs typeface="B Yekan" pitchFamily="2" charset="-78"/>
            </a:endParaRPr>
          </a:p>
          <a:p>
            <a:pPr algn="r" rtl="1">
              <a:buNone/>
            </a:pPr>
            <a:endParaRPr lang="en-US" sz="2200" b="1" dirty="0" smtClean="0">
              <a:cs typeface="B Yekan" pitchFamily="2" charset="-78"/>
            </a:endParaRPr>
          </a:p>
        </p:txBody>
      </p:sp>
      <p:pic>
        <p:nvPicPr>
          <p:cNvPr id="223234" name="Picture 2" descr="C:\Documents and Settings\9990502\Desktop\ادامه فتنه\نقش مردم\Liberal-democrasii1.JPG"/>
          <p:cNvPicPr>
            <a:picLocks noGrp="1" noChangeAspect="1" noChangeArrowheads="1"/>
          </p:cNvPicPr>
          <p:nvPr>
            <p:ph sz="half" idx="1"/>
          </p:nvPr>
        </p:nvPicPr>
        <p:blipFill>
          <a:blip r:embed="rId2"/>
          <a:srcRect/>
          <a:stretch>
            <a:fillRect/>
          </a:stretch>
        </p:blipFill>
        <p:spPr bwMode="auto">
          <a:xfrm>
            <a:off x="457200" y="1371600"/>
            <a:ext cx="3962400" cy="4953000"/>
          </a:xfrm>
          <a:prstGeom prst="rect">
            <a:avLst/>
          </a:prstGeom>
          <a:noFill/>
        </p:spPr>
      </p:pic>
    </p:spTree>
  </p:cSld>
  <p:clrMapOvr>
    <a:masterClrMapping/>
  </p:clrMapOvr>
  <p:transition spd="slow">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19600" y="457200"/>
            <a:ext cx="4388768" cy="5404792"/>
          </a:xfrm>
        </p:spPr>
        <p:txBody>
          <a:bodyPr>
            <a:normAutofit fontScale="92500"/>
          </a:bodyPr>
          <a:lstStyle/>
          <a:p>
            <a:pPr algn="ctr"/>
            <a:r>
              <a:rPr lang="fa-IR" dirty="0">
                <a:solidFill>
                  <a:schemeClr val="tx1"/>
                </a:solidFill>
                <a:cs typeface="B Jadid" pitchFamily="2" charset="-78"/>
              </a:rPr>
              <a:t>تعریف </a:t>
            </a:r>
            <a:r>
              <a:rPr lang="fa-IR" dirty="0">
                <a:solidFill>
                  <a:srgbClr val="00B050"/>
                </a:solidFill>
                <a:cs typeface="B Jadid" pitchFamily="2" charset="-78"/>
              </a:rPr>
              <a:t>فتنه</a:t>
            </a:r>
            <a:r>
              <a:rPr lang="fa-IR" dirty="0">
                <a:solidFill>
                  <a:schemeClr val="tx1"/>
                </a:solidFill>
                <a:cs typeface="B Jadid" pitchFamily="2" charset="-78"/>
              </a:rPr>
              <a:t>:</a:t>
            </a:r>
            <a:endParaRPr lang="en-US" dirty="0">
              <a:solidFill>
                <a:schemeClr val="tx1"/>
              </a:solidFill>
              <a:cs typeface="B Jadid" pitchFamily="2" charset="-78"/>
            </a:endParaRPr>
          </a:p>
          <a:p>
            <a:endParaRPr lang="fa-IR" b="1" dirty="0" smtClean="0">
              <a:solidFill>
                <a:srgbClr val="00B050"/>
              </a:solidFill>
              <a:cs typeface="B Lotus" pitchFamily="2" charset="-78"/>
            </a:endParaRPr>
          </a:p>
          <a:p>
            <a:pPr algn="ctr">
              <a:lnSpc>
                <a:spcPct val="150000"/>
              </a:lnSpc>
            </a:pPr>
            <a:r>
              <a:rPr lang="fa-IR" sz="3600" b="1" dirty="0" smtClean="0">
                <a:solidFill>
                  <a:srgbClr val="00B050"/>
                </a:solidFill>
                <a:cs typeface="B Lotus" pitchFamily="2" charset="-78"/>
              </a:rPr>
              <a:t>فتنه</a:t>
            </a:r>
            <a:r>
              <a:rPr lang="fa-IR" sz="3600" b="1" dirty="0">
                <a:solidFill>
                  <a:schemeClr val="tx1"/>
                </a:solidFill>
                <a:cs typeface="B Lotus" pitchFamily="2" charset="-78"/>
              </a:rPr>
              <a:t>، يعنى حادثه غبارآلودى كه انسان نتواند بفهمد چه كسى دوست و چه كسى دشمن است و چه كسى با غرض وارد ميدان شده و از كجا تحريك </a:t>
            </a:r>
            <a:r>
              <a:rPr lang="fa-IR" sz="3600" b="1" dirty="0" smtClean="0">
                <a:solidFill>
                  <a:schemeClr val="tx1"/>
                </a:solidFill>
                <a:cs typeface="B Lotus" pitchFamily="2" charset="-78"/>
              </a:rPr>
              <a:t>مى‌شود. </a:t>
            </a:r>
          </a:p>
          <a:p>
            <a:pPr algn="ctr" rtl="1">
              <a:lnSpc>
                <a:spcPct val="150000"/>
              </a:lnSpc>
            </a:pPr>
            <a:r>
              <a:rPr lang="fa-IR" sz="1500" dirty="0" smtClean="0">
                <a:ln>
                  <a:solidFill>
                    <a:schemeClr val="accent6">
                      <a:lumMod val="75000"/>
                    </a:schemeClr>
                  </a:solidFill>
                </a:ln>
                <a:cs typeface="B Lotus" pitchFamily="2" charset="-78"/>
                <a:hlinkClick r:id="rId3"/>
              </a:rPr>
              <a:t>(</a:t>
            </a:r>
            <a:r>
              <a:rPr lang="fa-IR" sz="1500" dirty="0">
                <a:ln>
                  <a:solidFill>
                    <a:schemeClr val="accent6">
                      <a:lumMod val="75000"/>
                    </a:schemeClr>
                  </a:solidFill>
                </a:ln>
                <a:cs typeface="B Lotus" pitchFamily="2" charset="-78"/>
                <a:hlinkClick r:id="rId3"/>
              </a:rPr>
              <a:t>بيانات در خطبه هاي </a:t>
            </a:r>
            <a:r>
              <a:rPr lang="fa-IR" sz="1500" dirty="0" smtClean="0">
                <a:ln>
                  <a:solidFill>
                    <a:schemeClr val="accent6">
                      <a:lumMod val="75000"/>
                    </a:schemeClr>
                  </a:solidFill>
                </a:ln>
                <a:cs typeface="B Lotus" pitchFamily="2" charset="-78"/>
                <a:hlinkClick r:id="rId3"/>
              </a:rPr>
              <a:t>نماز جمعه 78/5/8)</a:t>
            </a:r>
            <a:endParaRPr lang="fa-IR" sz="1500" dirty="0">
              <a:ln>
                <a:solidFill>
                  <a:schemeClr val="accent6">
                    <a:lumMod val="75000"/>
                  </a:schemeClr>
                </a:solidFill>
              </a:ln>
              <a:cs typeface="B Lotus" pitchFamily="2" charset="-78"/>
              <a:hlinkClick r:id="rId3"/>
            </a:endParaRPr>
          </a:p>
        </p:txBody>
      </p:sp>
      <p:pic>
        <p:nvPicPr>
          <p:cNvPr id="5" name="Picture 4" descr="IMAGE634385562142853475.jpg"/>
          <p:cNvPicPr>
            <a:picLocks noChangeAspect="1"/>
          </p:cNvPicPr>
          <p:nvPr/>
        </p:nvPicPr>
        <p:blipFill>
          <a:blip r:embed="rId4" cstate="print"/>
          <a:stretch>
            <a:fillRect/>
          </a:stretch>
        </p:blipFill>
        <p:spPr>
          <a:xfrm>
            <a:off x="0" y="609600"/>
            <a:ext cx="4427984" cy="5943600"/>
          </a:xfrm>
          <a:prstGeom prst="rect">
            <a:avLst/>
          </a:prstGeom>
        </p:spPr>
      </p:pic>
      <p:sp>
        <p:nvSpPr>
          <p:cNvPr id="4" name="Right Arrow 3">
            <a:hlinkClick r:id="rId5" action="ppaction://hlinksldjump"/>
          </p:cNvPr>
          <p:cNvSpPr/>
          <p:nvPr/>
        </p:nvSpPr>
        <p:spPr>
          <a:xfrm>
            <a:off x="4716016" y="6093296"/>
            <a:ext cx="1224136" cy="504056"/>
          </a:xfrm>
          <a:prstGeom prst="rightArrow">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rgbClr val="FF0000"/>
                </a:solidFill>
                <a:cs typeface="B Titr" pitchFamily="2" charset="-78"/>
                <a:hlinkClick r:id="" action="ppaction://hlinkshowjump?jump=previousslide"/>
              </a:rPr>
              <a:t>بازگشت</a:t>
            </a:r>
            <a:r>
              <a:rPr lang="fa-IR" b="1" dirty="0" smtClean="0">
                <a:solidFill>
                  <a:srgbClr val="FF0000"/>
                </a:solidFill>
                <a:cs typeface="B Titr" pitchFamily="2" charset="-78"/>
              </a:rPr>
              <a:t> </a:t>
            </a:r>
            <a:endParaRPr lang="en-US" b="1" dirty="0">
              <a:solidFill>
                <a:srgbClr val="FF0000"/>
              </a:solidFill>
              <a:cs typeface="B Titr" pitchFamily="2" charset="-78"/>
            </a:endParaRPr>
          </a:p>
        </p:txBody>
      </p:sp>
    </p:spTree>
  </p:cSld>
  <p:clrMapOvr>
    <a:overrideClrMapping bg1="lt1" tx1="dk1" bg2="lt2" tx2="dk2" accent1="accent1" accent2="accent2" accent3="accent3" accent4="accent4" accent5="accent5" accent6="accent6" hlink="hlink" folHlink="folHlink"/>
  </p:clrMapOvr>
  <p:transition spd="slow">
    <p:checke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819912"/>
          </a:xfrm>
        </p:spPr>
        <p:txBody>
          <a:bodyPr>
            <a:normAutofit fontScale="90000"/>
          </a:bodyPr>
          <a:lstStyle/>
          <a:p>
            <a:pPr algn="ctr" rtl="1"/>
            <a:r>
              <a:rPr lang="fa-IR" dirty="0" smtClean="0">
                <a:solidFill>
                  <a:srgbClr val="0070C0"/>
                </a:solidFill>
                <a:cs typeface="B Titr" pitchFamily="2" charset="-78"/>
              </a:rPr>
              <a:t>نقش مردم در خنثي سازي </a:t>
            </a:r>
            <a:r>
              <a:rPr lang="fa-IR" dirty="0" smtClean="0">
                <a:solidFill>
                  <a:srgbClr val="00B050"/>
                </a:solidFill>
                <a:cs typeface="B Titr" pitchFamily="2" charset="-78"/>
              </a:rPr>
              <a:t>فتنه 88</a:t>
            </a:r>
            <a:r>
              <a:rPr lang="en-US" dirty="0" smtClean="0">
                <a:solidFill>
                  <a:srgbClr val="00B050"/>
                </a:solidFill>
                <a:cs typeface="B Titr" pitchFamily="2" charset="-78"/>
              </a:rPr>
              <a:t/>
            </a:r>
            <a:br>
              <a:rPr lang="en-US" dirty="0" smtClean="0">
                <a:solidFill>
                  <a:srgbClr val="00B050"/>
                </a:solidFill>
                <a:cs typeface="B Titr" pitchFamily="2" charset="-78"/>
              </a:rPr>
            </a:br>
            <a:endParaRPr lang="en-US" dirty="0">
              <a:solidFill>
                <a:srgbClr val="00B050"/>
              </a:solidFill>
              <a:cs typeface="B Titr" pitchFamily="2" charset="-78"/>
            </a:endParaRPr>
          </a:p>
        </p:txBody>
      </p:sp>
      <p:sp>
        <p:nvSpPr>
          <p:cNvPr id="6" name="Content Placeholder 5"/>
          <p:cNvSpPr>
            <a:spLocks noGrp="1"/>
          </p:cNvSpPr>
          <p:nvPr>
            <p:ph sz="half" idx="2"/>
          </p:nvPr>
        </p:nvSpPr>
        <p:spPr>
          <a:xfrm>
            <a:off x="4648200" y="1447801"/>
            <a:ext cx="4038600" cy="4648200"/>
          </a:xfrm>
        </p:spPr>
        <p:txBody>
          <a:bodyPr>
            <a:normAutofit fontScale="77500" lnSpcReduction="20000"/>
          </a:bodyPr>
          <a:lstStyle/>
          <a:p>
            <a:pPr algn="ctr" rtl="1">
              <a:lnSpc>
                <a:spcPct val="170000"/>
              </a:lnSpc>
              <a:buNone/>
            </a:pPr>
            <a:r>
              <a:rPr lang="fa-IR" sz="3200" dirty="0" smtClean="0">
                <a:cs typeface="B Titr" pitchFamily="2" charset="-78"/>
              </a:rPr>
              <a:t>6- </a:t>
            </a:r>
            <a:r>
              <a:rPr lang="ar-SA" sz="3200" dirty="0" smtClean="0">
                <a:cs typeface="B Titr" pitchFamily="2" charset="-78"/>
              </a:rPr>
              <a:t>ولايتمداري</a:t>
            </a:r>
            <a:r>
              <a:rPr lang="fa-IR" sz="3200" dirty="0" smtClean="0">
                <a:cs typeface="B Titr" pitchFamily="2" charset="-78"/>
              </a:rPr>
              <a:t> و تبعیت از</a:t>
            </a:r>
          </a:p>
          <a:p>
            <a:pPr algn="ctr" rtl="1">
              <a:lnSpc>
                <a:spcPct val="170000"/>
              </a:lnSpc>
              <a:buNone/>
            </a:pPr>
            <a:r>
              <a:rPr lang="fa-IR" sz="3200" dirty="0" smtClean="0">
                <a:cs typeface="B Titr" pitchFamily="2" charset="-78"/>
              </a:rPr>
              <a:t> ولی فقیه در قول و عمل</a:t>
            </a:r>
            <a:endParaRPr lang="en-US" sz="3200" dirty="0" smtClean="0">
              <a:cs typeface="B Titr" pitchFamily="2" charset="-78"/>
            </a:endParaRPr>
          </a:p>
          <a:p>
            <a:pPr algn="justLow" rtl="1">
              <a:lnSpc>
                <a:spcPct val="200000"/>
              </a:lnSpc>
              <a:buNone/>
            </a:pPr>
            <a:r>
              <a:rPr lang="fa-IR" sz="2400" dirty="0" smtClean="0">
                <a:cs typeface="B Yekan" pitchFamily="2" charset="-78"/>
              </a:rPr>
              <a:t>           </a:t>
            </a:r>
            <a:r>
              <a:rPr lang="ar-SA" sz="2400" dirty="0" smtClean="0">
                <a:cs typeface="B Yekan" pitchFamily="2" charset="-78"/>
              </a:rPr>
              <a:t>حضور مردم در حماسه باشکوه نهم دی 88 بیانگر این بود که  مردم اهانت به مقدسات را نخواهند پذیرفت و با صرف نظر از هرگونه جناح بندی سیاسی به صحنه خواهند آمد و فرمان ولایت فقیه را سرلوحه کارهای خود قرار می دهند</a:t>
            </a:r>
            <a:r>
              <a:rPr lang="fa-IR" sz="2400" dirty="0" smtClean="0">
                <a:cs typeface="B Yekan" pitchFamily="2" charset="-78"/>
              </a:rPr>
              <a:t>.</a:t>
            </a:r>
            <a:endParaRPr lang="en-US" sz="2400" dirty="0" smtClean="0">
              <a:cs typeface="B Yekan" pitchFamily="2" charset="-78"/>
            </a:endParaRPr>
          </a:p>
          <a:p>
            <a:pPr algn="r" rtl="1">
              <a:lnSpc>
                <a:spcPct val="150000"/>
              </a:lnSpc>
              <a:buNone/>
            </a:pPr>
            <a:endParaRPr lang="en-US" b="1" dirty="0" smtClean="0">
              <a:cs typeface="B Yekan" pitchFamily="2" charset="-78"/>
            </a:endParaRPr>
          </a:p>
          <a:p>
            <a:pPr algn="r" rtl="1">
              <a:buNone/>
            </a:pPr>
            <a:endParaRPr lang="en-US" sz="2200" b="1" dirty="0" smtClean="0">
              <a:cs typeface="B Yekan" pitchFamily="2" charset="-78"/>
            </a:endParaRPr>
          </a:p>
        </p:txBody>
      </p:sp>
      <p:sp>
        <p:nvSpPr>
          <p:cNvPr id="7" name="Content Placeholder 6"/>
          <p:cNvSpPr>
            <a:spLocks noGrp="1"/>
          </p:cNvSpPr>
          <p:nvPr>
            <p:ph sz="half" idx="1"/>
          </p:nvPr>
        </p:nvSpPr>
        <p:spPr/>
        <p:txBody>
          <a:bodyPr>
            <a:normAutofit fontScale="77500" lnSpcReduction="20000"/>
          </a:bodyPr>
          <a:lstStyle/>
          <a:p>
            <a:endParaRPr lang="en-US"/>
          </a:p>
        </p:txBody>
      </p:sp>
      <p:pic>
        <p:nvPicPr>
          <p:cNvPr id="224259" name="Picture 3" descr="C:\Documents and Settings\9990502\Desktop\ادامه فتنه\نقش مردم\321047_7DQSrIc9.jpg"/>
          <p:cNvPicPr>
            <a:picLocks noChangeAspect="1" noChangeArrowheads="1"/>
          </p:cNvPicPr>
          <p:nvPr/>
        </p:nvPicPr>
        <p:blipFill>
          <a:blip r:embed="rId2"/>
          <a:srcRect/>
          <a:stretch>
            <a:fillRect/>
          </a:stretch>
        </p:blipFill>
        <p:spPr bwMode="auto">
          <a:xfrm>
            <a:off x="381000" y="990600"/>
            <a:ext cx="4191000" cy="5562600"/>
          </a:xfrm>
          <a:prstGeom prst="rect">
            <a:avLst/>
          </a:prstGeom>
          <a:noFill/>
        </p:spPr>
      </p:pic>
    </p:spTree>
  </p:cSld>
  <p:clrMapOvr>
    <a:masterClrMapping/>
  </p:clrMapOvr>
  <p:transition spd="slow">
    <p:checke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IMAGE634751786411012943.jpg"/>
          <p:cNvPicPr>
            <a:picLocks noGrp="1" noChangeAspect="1"/>
          </p:cNvPicPr>
          <p:nvPr>
            <p:ph idx="1"/>
          </p:nvPr>
        </p:nvPicPr>
        <p:blipFill>
          <a:blip r:embed="rId2" cstate="print"/>
          <a:stretch>
            <a:fillRect/>
          </a:stretch>
        </p:blipFill>
        <p:spPr>
          <a:xfrm>
            <a:off x="0" y="0"/>
            <a:ext cx="9144000" cy="6096000"/>
          </a:xfrm>
        </p:spPr>
      </p:pic>
    </p:spTree>
  </p:cSld>
  <p:clrMapOvr>
    <a:masterClrMapping/>
  </p:clrMapOvr>
  <p:transition spd="slow">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9992" y="274638"/>
            <a:ext cx="4186808" cy="1143000"/>
          </a:xfrm>
        </p:spPr>
        <p:txBody>
          <a:bodyPr>
            <a:normAutofit fontScale="90000"/>
          </a:bodyPr>
          <a:lstStyle/>
          <a:p>
            <a:pPr algn="r" rtl="1"/>
            <a:r>
              <a:rPr lang="fa-IR" dirty="0" smtClean="0">
                <a:cs typeface="B Jadid" pitchFamily="2" charset="-78"/>
              </a:rPr>
              <a:t>شاخصه های </a:t>
            </a:r>
            <a:r>
              <a:rPr lang="fa-IR" dirty="0" smtClean="0">
                <a:solidFill>
                  <a:srgbClr val="00B050"/>
                </a:solidFill>
                <a:cs typeface="B Jadid" pitchFamily="2" charset="-78"/>
              </a:rPr>
              <a:t>فتنه</a:t>
            </a:r>
            <a:r>
              <a:rPr lang="en-US" dirty="0" smtClean="0"/>
              <a:t/>
            </a:r>
            <a:br>
              <a:rPr lang="en-US" dirty="0" smtClean="0"/>
            </a:br>
            <a:endParaRPr lang="fa-IR" dirty="0"/>
          </a:p>
        </p:txBody>
      </p:sp>
      <p:sp>
        <p:nvSpPr>
          <p:cNvPr id="3" name="Content Placeholder 2"/>
          <p:cNvSpPr>
            <a:spLocks noGrp="1"/>
          </p:cNvSpPr>
          <p:nvPr>
            <p:ph idx="1"/>
          </p:nvPr>
        </p:nvSpPr>
        <p:spPr>
          <a:xfrm>
            <a:off x="5000628" y="1772816"/>
            <a:ext cx="3838572" cy="4525963"/>
          </a:xfrm>
        </p:spPr>
        <p:txBody>
          <a:bodyPr>
            <a:normAutofit lnSpcReduction="10000"/>
          </a:bodyPr>
          <a:lstStyle/>
          <a:p>
            <a:pPr lvl="0" algn="r" rtl="1">
              <a:buNone/>
            </a:pPr>
            <a:r>
              <a:rPr lang="fa-IR" sz="2800" b="1" dirty="0" smtClean="0">
                <a:cs typeface="B Titr" pitchFamily="2" charset="-78"/>
              </a:rPr>
              <a:t>1- فضای غبارآلود</a:t>
            </a:r>
            <a:endParaRPr lang="en-US" sz="2800" b="1" dirty="0">
              <a:cs typeface="B Titr" pitchFamily="2" charset="-78"/>
            </a:endParaRPr>
          </a:p>
          <a:p>
            <a:pPr algn="just" rtl="1">
              <a:lnSpc>
                <a:spcPct val="150000"/>
              </a:lnSpc>
              <a:buNone/>
            </a:pPr>
            <a:r>
              <a:rPr lang="fa-IR" b="1" dirty="0" smtClean="0">
                <a:cs typeface="B Lotus" pitchFamily="2" charset="-78"/>
              </a:rPr>
              <a:t>    نكته‌ </a:t>
            </a:r>
            <a:r>
              <a:rPr lang="fa-IR" b="1" dirty="0">
                <a:cs typeface="B Lotus" pitchFamily="2" charset="-78"/>
              </a:rPr>
              <a:t>اي كه من مكرر در ماه‌هاى گذشته عرض </a:t>
            </a:r>
            <a:r>
              <a:rPr lang="fa-IR" b="1" dirty="0" smtClean="0">
                <a:cs typeface="B Lotus" pitchFamily="2" charset="-78"/>
              </a:rPr>
              <a:t>كرده‌ام اين </a:t>
            </a:r>
            <a:r>
              <a:rPr lang="fa-IR" b="1" dirty="0">
                <a:cs typeface="B Lotus" pitchFamily="2" charset="-78"/>
              </a:rPr>
              <a:t>است </a:t>
            </a:r>
            <a:r>
              <a:rPr lang="fa-IR" b="1" dirty="0" smtClean="0">
                <a:cs typeface="B Lotus" pitchFamily="2" charset="-78"/>
              </a:rPr>
              <a:t>كه </a:t>
            </a:r>
            <a:r>
              <a:rPr lang="fa-IR" b="1" dirty="0">
                <a:cs typeface="B Lotus" pitchFamily="2" charset="-78"/>
              </a:rPr>
              <a:t>دشمنان ملت از شفاف بودن فضا ناراحتند؛ فضاى شفاف را </a:t>
            </a:r>
            <a:r>
              <a:rPr lang="fa-IR" b="1" dirty="0" smtClean="0">
                <a:cs typeface="B Lotus" pitchFamily="2" charset="-78"/>
              </a:rPr>
              <a:t>برنميتابند</a:t>
            </a:r>
            <a:r>
              <a:rPr lang="fa-IR" b="1" dirty="0">
                <a:cs typeface="B Lotus" pitchFamily="2" charset="-78"/>
              </a:rPr>
              <a:t>؛ فضاى غبارآلود </a:t>
            </a:r>
            <a:r>
              <a:rPr lang="fa-IR" b="1" dirty="0" smtClean="0">
                <a:cs typeface="B Lotus" pitchFamily="2" charset="-78"/>
              </a:rPr>
              <a:t>را</a:t>
            </a:r>
            <a:r>
              <a:rPr lang="en-US" b="1" dirty="0" smtClean="0">
                <a:cs typeface="B Lotus" pitchFamily="2" charset="-78"/>
              </a:rPr>
              <a:t> </a:t>
            </a:r>
            <a:r>
              <a:rPr lang="fa-IR" b="1" dirty="0" smtClean="0">
                <a:cs typeface="B Lotus" pitchFamily="2" charset="-78"/>
              </a:rPr>
              <a:t> مي خواهند. </a:t>
            </a:r>
          </a:p>
          <a:p>
            <a:pPr algn="ctr" rtl="1">
              <a:buNone/>
            </a:pPr>
            <a:r>
              <a:rPr lang="fa-IR" sz="1400" dirty="0" smtClean="0">
                <a:ln>
                  <a:solidFill>
                    <a:schemeClr val="accent6">
                      <a:lumMod val="75000"/>
                    </a:schemeClr>
                  </a:solidFill>
                </a:ln>
                <a:cs typeface="B Lotus" pitchFamily="2" charset="-78"/>
                <a:hlinkClick r:id="rId2"/>
              </a:rPr>
              <a:t>(</a:t>
            </a:r>
            <a:r>
              <a:rPr lang="fa-IR" sz="1400" dirty="0">
                <a:ln>
                  <a:solidFill>
                    <a:schemeClr val="accent6">
                      <a:lumMod val="75000"/>
                    </a:schemeClr>
                  </a:solidFill>
                </a:ln>
                <a:cs typeface="B Lotus" pitchFamily="2" charset="-78"/>
                <a:hlinkClick r:id="rId2"/>
              </a:rPr>
              <a:t>بيانات در ديدار با اعضاي شوراي هماهنگي تبليغات اسلامي </a:t>
            </a:r>
            <a:r>
              <a:rPr lang="fa-IR" sz="1400" dirty="0" smtClean="0">
                <a:ln>
                  <a:solidFill>
                    <a:schemeClr val="accent6">
                      <a:lumMod val="75000"/>
                    </a:schemeClr>
                  </a:solidFill>
                </a:ln>
                <a:cs typeface="B Lotus" pitchFamily="2" charset="-78"/>
                <a:hlinkClick r:id="rId2"/>
              </a:rPr>
              <a:t>88/10/29)</a:t>
            </a:r>
            <a:endParaRPr lang="fa-IR" sz="1400" dirty="0">
              <a:ln>
                <a:solidFill>
                  <a:schemeClr val="accent6">
                    <a:lumMod val="75000"/>
                  </a:schemeClr>
                </a:solidFill>
              </a:ln>
              <a:cs typeface="B Lotus" pitchFamily="2" charset="-78"/>
              <a:hlinkClick r:id="rId2"/>
            </a:endParaRPr>
          </a:p>
        </p:txBody>
      </p:sp>
      <p:pic>
        <p:nvPicPr>
          <p:cNvPr id="7" name="Picture 6" descr="n00013988-b.jpg"/>
          <p:cNvPicPr>
            <a:picLocks noChangeAspect="1"/>
          </p:cNvPicPr>
          <p:nvPr/>
        </p:nvPicPr>
        <p:blipFill>
          <a:blip r:embed="rId3" cstate="print"/>
          <a:stretch>
            <a:fillRect/>
          </a:stretch>
        </p:blipFill>
        <p:spPr>
          <a:xfrm>
            <a:off x="0" y="228600"/>
            <a:ext cx="4716016" cy="6400800"/>
          </a:xfrm>
          <a:prstGeom prst="rect">
            <a:avLst/>
          </a:prstGeom>
        </p:spPr>
      </p:pic>
    </p:spTree>
  </p:cSld>
  <p:clrMapOvr>
    <a:masterClrMapping/>
  </p:clrMapOvr>
  <p:transition spd="slow">
    <p:checke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5936" y="274638"/>
            <a:ext cx="4690864" cy="1143000"/>
          </a:xfrm>
        </p:spPr>
        <p:txBody>
          <a:bodyPr/>
          <a:lstStyle/>
          <a:p>
            <a:pPr algn="r" rtl="1"/>
            <a:r>
              <a:rPr lang="fa-IR" dirty="0" smtClean="0">
                <a:cs typeface="B Jadid" pitchFamily="2" charset="-78"/>
              </a:rPr>
              <a:t>شاخصه های </a:t>
            </a:r>
            <a:r>
              <a:rPr lang="fa-IR" dirty="0" smtClean="0">
                <a:solidFill>
                  <a:srgbClr val="00B050"/>
                </a:solidFill>
                <a:cs typeface="B Jadid" pitchFamily="2" charset="-78"/>
              </a:rPr>
              <a:t>فتنه</a:t>
            </a:r>
            <a:endParaRPr lang="fa-IR" dirty="0"/>
          </a:p>
        </p:txBody>
      </p:sp>
      <p:sp>
        <p:nvSpPr>
          <p:cNvPr id="3" name="Content Placeholder 2"/>
          <p:cNvSpPr>
            <a:spLocks noGrp="1"/>
          </p:cNvSpPr>
          <p:nvPr>
            <p:ph idx="1"/>
          </p:nvPr>
        </p:nvSpPr>
        <p:spPr>
          <a:xfrm>
            <a:off x="4643438" y="1600200"/>
            <a:ext cx="4043362" cy="4525963"/>
          </a:xfrm>
        </p:spPr>
        <p:txBody>
          <a:bodyPr>
            <a:normAutofit/>
          </a:bodyPr>
          <a:lstStyle/>
          <a:p>
            <a:pPr lvl="0" algn="r" rtl="1">
              <a:buNone/>
            </a:pPr>
            <a:r>
              <a:rPr lang="fa-IR" sz="2800" b="1" dirty="0" smtClean="0">
                <a:cs typeface="B Titr" pitchFamily="2" charset="-78"/>
              </a:rPr>
              <a:t>2- نفی رأی ملت</a:t>
            </a:r>
            <a:endParaRPr lang="en-US" sz="2800" b="1" dirty="0">
              <a:cs typeface="B Titr" pitchFamily="2" charset="-78"/>
            </a:endParaRPr>
          </a:p>
          <a:p>
            <a:pPr algn="just" rtl="1">
              <a:buNone/>
            </a:pPr>
            <a:r>
              <a:rPr lang="fa-IR" b="1" dirty="0" smtClean="0">
                <a:cs typeface="B Lotus" pitchFamily="2" charset="-78"/>
              </a:rPr>
              <a:t>   در </a:t>
            </a:r>
            <a:r>
              <a:rPr lang="fa-IR" b="1" dirty="0">
                <a:cs typeface="B Lotus" pitchFamily="2" charset="-78"/>
              </a:rPr>
              <a:t>اين فتنه‌هاى بعد از انتخابات، آن چيزى كه اساس قضيه است، اين است كه رأى مردم و حضور مردم از نظر يك عده‌اى نفى شد، مورد خدشه قرار گرفت، نظام تكذيب شد، مورد تهمت قرار گرفت</a:t>
            </a:r>
            <a:r>
              <a:rPr lang="fa-IR" b="1" dirty="0" smtClean="0">
                <a:cs typeface="B Lotus" pitchFamily="2" charset="-78"/>
              </a:rPr>
              <a:t>. </a:t>
            </a:r>
          </a:p>
          <a:p>
            <a:pPr algn="r" rtl="1">
              <a:buNone/>
            </a:pPr>
            <a:r>
              <a:rPr lang="fa-IR" sz="1200" b="1" dirty="0" smtClean="0">
                <a:cs typeface="B Lotus" pitchFamily="2" charset="-78"/>
              </a:rPr>
              <a:t>                </a:t>
            </a:r>
            <a:r>
              <a:rPr lang="fa-IR" sz="1400" dirty="0" smtClean="0">
                <a:ln>
                  <a:solidFill>
                    <a:schemeClr val="accent6">
                      <a:lumMod val="75000"/>
                    </a:schemeClr>
                  </a:solidFill>
                </a:ln>
                <a:cs typeface="B Lotus" pitchFamily="2" charset="-78"/>
                <a:hlinkClick r:id="rId2"/>
              </a:rPr>
              <a:t>(</a:t>
            </a:r>
            <a:r>
              <a:rPr lang="fa-IR" sz="1400" dirty="0">
                <a:ln>
                  <a:solidFill>
                    <a:schemeClr val="accent6">
                      <a:lumMod val="75000"/>
                    </a:schemeClr>
                  </a:solidFill>
                </a:ln>
                <a:cs typeface="B Lotus" pitchFamily="2" charset="-78"/>
                <a:hlinkClick r:id="rId2"/>
              </a:rPr>
              <a:t>بيانات در ديدار اعضاي مجلس خبرگان رهبري </a:t>
            </a:r>
            <a:r>
              <a:rPr lang="fa-IR" sz="1400" dirty="0" smtClean="0">
                <a:ln>
                  <a:solidFill>
                    <a:schemeClr val="accent6">
                      <a:lumMod val="75000"/>
                    </a:schemeClr>
                  </a:solidFill>
                </a:ln>
                <a:cs typeface="B Lotus" pitchFamily="2" charset="-78"/>
                <a:hlinkClick r:id="rId2"/>
              </a:rPr>
              <a:t>88/12/6) </a:t>
            </a:r>
            <a:endParaRPr lang="fa-IR" sz="1400" dirty="0">
              <a:ln>
                <a:solidFill>
                  <a:schemeClr val="accent6">
                    <a:lumMod val="75000"/>
                  </a:schemeClr>
                </a:solidFill>
              </a:ln>
              <a:cs typeface="B Lotus" pitchFamily="2" charset="-78"/>
              <a:hlinkClick r:id="rId2"/>
            </a:endParaRPr>
          </a:p>
        </p:txBody>
      </p:sp>
      <p:pic>
        <p:nvPicPr>
          <p:cNvPr id="4" name="Picture 3" descr="n00002202-b.jpg"/>
          <p:cNvPicPr>
            <a:picLocks noChangeAspect="1"/>
          </p:cNvPicPr>
          <p:nvPr/>
        </p:nvPicPr>
        <p:blipFill>
          <a:blip r:embed="rId3" cstate="print"/>
          <a:stretch>
            <a:fillRect/>
          </a:stretch>
        </p:blipFill>
        <p:spPr>
          <a:xfrm>
            <a:off x="0" y="457200"/>
            <a:ext cx="4355976" cy="6096000"/>
          </a:xfrm>
          <a:prstGeom prst="rect">
            <a:avLst/>
          </a:prstGeom>
        </p:spPr>
      </p:pic>
    </p:spTree>
  </p:cSld>
  <p:clrMapOvr>
    <a:masterClrMapping/>
  </p:clrMapOvr>
  <p:transition spd="slow">
    <p:checke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4638"/>
            <a:ext cx="4114800" cy="1143000"/>
          </a:xfrm>
        </p:spPr>
        <p:txBody>
          <a:bodyPr/>
          <a:lstStyle/>
          <a:p>
            <a:pPr algn="r" rtl="1"/>
            <a:r>
              <a:rPr lang="fa-IR" dirty="0" smtClean="0">
                <a:cs typeface="B Jadid" pitchFamily="2" charset="-78"/>
              </a:rPr>
              <a:t>شاخصه های </a:t>
            </a:r>
            <a:r>
              <a:rPr lang="fa-IR" dirty="0" smtClean="0">
                <a:solidFill>
                  <a:srgbClr val="00B050"/>
                </a:solidFill>
                <a:cs typeface="B Jadid" pitchFamily="2" charset="-78"/>
              </a:rPr>
              <a:t>فتنه</a:t>
            </a:r>
            <a:endParaRPr lang="fa-IR" dirty="0"/>
          </a:p>
        </p:txBody>
      </p:sp>
      <p:sp>
        <p:nvSpPr>
          <p:cNvPr id="3" name="Content Placeholder 2"/>
          <p:cNvSpPr>
            <a:spLocks noGrp="1"/>
          </p:cNvSpPr>
          <p:nvPr>
            <p:ph idx="1"/>
          </p:nvPr>
        </p:nvSpPr>
        <p:spPr>
          <a:xfrm>
            <a:off x="4191000" y="1600200"/>
            <a:ext cx="4495800" cy="4525963"/>
          </a:xfrm>
        </p:spPr>
        <p:txBody>
          <a:bodyPr>
            <a:normAutofit fontScale="92500" lnSpcReduction="10000"/>
          </a:bodyPr>
          <a:lstStyle/>
          <a:p>
            <a:pPr algn="r" rtl="1">
              <a:buNone/>
            </a:pPr>
            <a:r>
              <a:rPr lang="fa-IR" sz="2800" b="1" dirty="0" smtClean="0">
                <a:cs typeface="B Titr" pitchFamily="2" charset="-78"/>
              </a:rPr>
              <a:t>3-بدبین </a:t>
            </a:r>
            <a:r>
              <a:rPr lang="fa-IR" sz="2800" b="1" dirty="0">
                <a:cs typeface="B Titr" pitchFamily="2" charset="-78"/>
              </a:rPr>
              <a:t>کردن مردم نسبت به </a:t>
            </a:r>
            <a:r>
              <a:rPr lang="fa-IR" sz="2800" b="1" dirty="0" smtClean="0">
                <a:cs typeface="B Titr" pitchFamily="2" charset="-78"/>
              </a:rPr>
              <a:t>مسؤلین</a:t>
            </a:r>
          </a:p>
          <a:p>
            <a:pPr lvl="0" algn="justLow" rtl="1">
              <a:buNone/>
            </a:pPr>
            <a:r>
              <a:rPr lang="fa-IR" sz="3000" b="1" dirty="0" smtClean="0">
                <a:cs typeface="B Lotus" pitchFamily="2" charset="-78"/>
              </a:rPr>
              <a:t>    بددل </a:t>
            </a:r>
            <a:r>
              <a:rPr lang="fa-IR" sz="3000" b="1" dirty="0">
                <a:cs typeface="B Lotus" pitchFamily="2" charset="-78"/>
              </a:rPr>
              <a:t>كردن مردم نسبت به </a:t>
            </a:r>
            <a:r>
              <a:rPr lang="fa-IR" sz="3000" b="1" dirty="0" smtClean="0">
                <a:cs typeface="B Lotus" pitchFamily="2" charset="-78"/>
              </a:rPr>
              <a:t>يكديگر،يكى ازمواد برنامه‌اى است كه </a:t>
            </a:r>
            <a:r>
              <a:rPr lang="fa-IR" sz="3000" b="1" dirty="0">
                <a:cs typeface="B Lotus" pitchFamily="2" charset="-78"/>
              </a:rPr>
              <a:t>دشمنان نسبت به اين ملت </a:t>
            </a:r>
            <a:r>
              <a:rPr lang="fa-IR" sz="3000" b="1" dirty="0" smtClean="0">
                <a:cs typeface="B Lotus" pitchFamily="2" charset="-78"/>
              </a:rPr>
              <a:t>در نظردارند.مسؤلان بايدآگاه باشند </a:t>
            </a:r>
            <a:r>
              <a:rPr lang="fa-IR" sz="3000" b="1" dirty="0">
                <a:cs typeface="B Lotus" pitchFamily="2" charset="-78"/>
              </a:rPr>
              <a:t>در درجه اوّل </a:t>
            </a:r>
            <a:r>
              <a:rPr lang="fa-IR" sz="3000" b="1" dirty="0" smtClean="0">
                <a:cs typeface="B Lotus" pitchFamily="2" charset="-78"/>
              </a:rPr>
              <a:t>بايداين را رعايت كنندكه </a:t>
            </a:r>
            <a:r>
              <a:rPr lang="fa-IR" sz="3000" b="1" dirty="0">
                <a:cs typeface="B Lotus" pitchFamily="2" charset="-78"/>
              </a:rPr>
              <a:t>آنچه </a:t>
            </a:r>
            <a:r>
              <a:rPr lang="fa-IR" sz="3000" b="1" dirty="0" smtClean="0">
                <a:cs typeface="B Lotus" pitchFamily="2" charset="-78"/>
              </a:rPr>
              <a:t>مى‌گويند،ايجاد بدبينى نكند.اين بازی يك </a:t>
            </a:r>
            <a:r>
              <a:rPr lang="fa-IR" sz="3000" b="1" dirty="0">
                <a:cs typeface="B Lotus" pitchFamily="2" charset="-78"/>
              </a:rPr>
              <a:t>نوع فتنه‌سازى </a:t>
            </a:r>
            <a:r>
              <a:rPr lang="fa-IR" sz="3000" b="1" dirty="0" smtClean="0">
                <a:cs typeface="B Lotus" pitchFamily="2" charset="-78"/>
              </a:rPr>
              <a:t>وگناه </a:t>
            </a:r>
            <a:r>
              <a:rPr lang="fa-IR" sz="3000" b="1" dirty="0">
                <a:cs typeface="B Lotus" pitchFamily="2" charset="-78"/>
              </a:rPr>
              <a:t>ديگرى است. </a:t>
            </a:r>
            <a:endParaRPr lang="fa-IR" sz="3000" b="1" dirty="0" smtClean="0">
              <a:cs typeface="B Lotus" pitchFamily="2" charset="-78"/>
            </a:endParaRPr>
          </a:p>
          <a:p>
            <a:pPr lvl="0" algn="ctr" rtl="1">
              <a:buNone/>
            </a:pPr>
            <a:r>
              <a:rPr lang="fa-IR" sz="1500" dirty="0" smtClean="0">
                <a:ln>
                  <a:solidFill>
                    <a:schemeClr val="accent6">
                      <a:lumMod val="75000"/>
                    </a:schemeClr>
                  </a:solidFill>
                </a:ln>
                <a:cs typeface="B Lotus" pitchFamily="2" charset="-78"/>
                <a:hlinkClick r:id="rId2"/>
              </a:rPr>
              <a:t>(</a:t>
            </a:r>
            <a:r>
              <a:rPr lang="fa-IR" sz="1500" dirty="0">
                <a:ln>
                  <a:solidFill>
                    <a:schemeClr val="accent6">
                      <a:lumMod val="75000"/>
                    </a:schemeClr>
                  </a:solidFill>
                </a:ln>
                <a:cs typeface="B Lotus" pitchFamily="2" charset="-78"/>
                <a:hlinkClick r:id="rId2"/>
              </a:rPr>
              <a:t>بيانات در جمع زائران و مجاوران حضرت امام رضا </a:t>
            </a:r>
            <a:r>
              <a:rPr lang="fa-IR" sz="1500" dirty="0" smtClean="0">
                <a:ln>
                  <a:solidFill>
                    <a:schemeClr val="accent6">
                      <a:lumMod val="75000"/>
                    </a:schemeClr>
                  </a:solidFill>
                </a:ln>
                <a:cs typeface="B Lotus" pitchFamily="2" charset="-78"/>
                <a:hlinkClick r:id="rId2"/>
              </a:rPr>
              <a:t>79/1/6)</a:t>
            </a:r>
            <a:endParaRPr lang="en-US" sz="1500" dirty="0">
              <a:ln>
                <a:solidFill>
                  <a:schemeClr val="accent6">
                    <a:lumMod val="75000"/>
                  </a:schemeClr>
                </a:solidFill>
              </a:ln>
              <a:cs typeface="B Lotus" pitchFamily="2" charset="-78"/>
              <a:hlinkClick r:id="rId2"/>
            </a:endParaRPr>
          </a:p>
          <a:p>
            <a:pPr algn="r" rtl="1"/>
            <a:endParaRPr lang="fa-IR" dirty="0"/>
          </a:p>
        </p:txBody>
      </p:sp>
      <p:pic>
        <p:nvPicPr>
          <p:cNvPr id="5" name="Picture 4" descr="177050_289.jpg"/>
          <p:cNvPicPr>
            <a:picLocks noChangeAspect="1"/>
          </p:cNvPicPr>
          <p:nvPr/>
        </p:nvPicPr>
        <p:blipFill>
          <a:blip r:embed="rId3" cstate="print"/>
          <a:stretch>
            <a:fillRect/>
          </a:stretch>
        </p:blipFill>
        <p:spPr>
          <a:xfrm>
            <a:off x="0" y="533400"/>
            <a:ext cx="3733800" cy="5867400"/>
          </a:xfrm>
          <a:prstGeom prst="rect">
            <a:avLst/>
          </a:prstGeom>
        </p:spPr>
      </p:pic>
    </p:spTree>
  </p:cSld>
  <p:clrMapOvr>
    <a:masterClrMapping/>
  </p:clrMapOvr>
  <p:transition spd="slow">
    <p:checke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4638"/>
            <a:ext cx="4114800" cy="1143000"/>
          </a:xfrm>
        </p:spPr>
        <p:txBody>
          <a:bodyPr/>
          <a:lstStyle/>
          <a:p>
            <a:pPr algn="r" rtl="1"/>
            <a:r>
              <a:rPr lang="fa-IR" dirty="0" smtClean="0">
                <a:cs typeface="B Jadid" pitchFamily="2" charset="-78"/>
              </a:rPr>
              <a:t>شاخصه های </a:t>
            </a:r>
            <a:r>
              <a:rPr lang="fa-IR" dirty="0" smtClean="0">
                <a:solidFill>
                  <a:srgbClr val="00B050"/>
                </a:solidFill>
                <a:cs typeface="B Jadid" pitchFamily="2" charset="-78"/>
              </a:rPr>
              <a:t>فتنه</a:t>
            </a:r>
            <a:endParaRPr lang="fa-IR" dirty="0"/>
          </a:p>
        </p:txBody>
      </p:sp>
      <p:sp>
        <p:nvSpPr>
          <p:cNvPr id="3" name="Content Placeholder 2"/>
          <p:cNvSpPr>
            <a:spLocks noGrp="1"/>
          </p:cNvSpPr>
          <p:nvPr>
            <p:ph idx="1"/>
          </p:nvPr>
        </p:nvSpPr>
        <p:spPr>
          <a:xfrm>
            <a:off x="4929190" y="1600200"/>
            <a:ext cx="3757610" cy="4525963"/>
          </a:xfrm>
        </p:spPr>
        <p:txBody>
          <a:bodyPr>
            <a:normAutofit fontScale="92500"/>
          </a:bodyPr>
          <a:lstStyle/>
          <a:p>
            <a:pPr lvl="0" algn="r" rtl="1">
              <a:buNone/>
            </a:pPr>
            <a:r>
              <a:rPr lang="fa-IR" sz="2400" b="1" dirty="0" smtClean="0">
                <a:cs typeface="B Titr" pitchFamily="2" charset="-78"/>
              </a:rPr>
              <a:t>4- تفرقه </a:t>
            </a:r>
            <a:r>
              <a:rPr lang="fa-IR" sz="2400" b="1" dirty="0">
                <a:cs typeface="B Titr" pitchFamily="2" charset="-78"/>
              </a:rPr>
              <a:t>و تردید افکنی </a:t>
            </a:r>
            <a:endParaRPr lang="en-US" sz="2400" b="1" dirty="0">
              <a:cs typeface="B Titr" pitchFamily="2" charset="-78"/>
            </a:endParaRPr>
          </a:p>
          <a:p>
            <a:pPr algn="just" rtl="1">
              <a:buNone/>
            </a:pPr>
            <a:r>
              <a:rPr lang="fa-IR" sz="2800" b="1" dirty="0" smtClean="0">
                <a:cs typeface="B Lotus" pitchFamily="2" charset="-78"/>
              </a:rPr>
              <a:t>    در </a:t>
            </a:r>
            <a:r>
              <a:rPr lang="fa-IR" sz="2800" b="1" dirty="0">
                <a:cs typeface="B Lotus" pitchFamily="2" charset="-78"/>
              </a:rPr>
              <a:t>بستر همين اختلافات قومى و طايفه‌يى و مذهبى، دشمنان اسلام طبق سياست هميشگىِ خودشان، بين مسلمانان اختلاف ايجاد مى‌كنند. دست دشمن، توطئه‌ى دشمن و تدبير دشمن را در وراى اين اختلافات مى‌شود </a:t>
            </a:r>
            <a:r>
              <a:rPr lang="fa-IR" sz="2800" b="1" dirty="0" smtClean="0">
                <a:cs typeface="B Lotus" pitchFamily="2" charset="-78"/>
              </a:rPr>
              <a:t>به وضوح ديد. </a:t>
            </a:r>
          </a:p>
          <a:p>
            <a:pPr algn="ctr" rtl="1">
              <a:buNone/>
            </a:pPr>
            <a:r>
              <a:rPr lang="fa-IR" sz="1500" dirty="0" smtClean="0">
                <a:ln>
                  <a:solidFill>
                    <a:schemeClr val="accent6">
                      <a:lumMod val="75000"/>
                    </a:schemeClr>
                  </a:solidFill>
                </a:ln>
                <a:cs typeface="B Lotus" pitchFamily="2" charset="-78"/>
                <a:hlinkClick r:id="rId2"/>
              </a:rPr>
              <a:t>(بيانات </a:t>
            </a:r>
            <a:r>
              <a:rPr lang="fa-IR" sz="1500" dirty="0">
                <a:ln>
                  <a:solidFill>
                    <a:schemeClr val="accent6">
                      <a:lumMod val="75000"/>
                    </a:schemeClr>
                  </a:solidFill>
                </a:ln>
                <a:cs typeface="B Lotus" pitchFamily="2" charset="-78"/>
                <a:hlinkClick r:id="rId2"/>
              </a:rPr>
              <a:t>در ديدار با كارگزاران نظام </a:t>
            </a:r>
            <a:r>
              <a:rPr lang="fa-IR" sz="1500" dirty="0" smtClean="0">
                <a:ln>
                  <a:solidFill>
                    <a:schemeClr val="accent6">
                      <a:lumMod val="75000"/>
                    </a:schemeClr>
                  </a:solidFill>
                </a:ln>
                <a:cs typeface="B Lotus" pitchFamily="2" charset="-78"/>
                <a:hlinkClick r:id="rId2"/>
              </a:rPr>
              <a:t>84/2/6)</a:t>
            </a:r>
            <a:endParaRPr lang="fa-IR" sz="1500" dirty="0">
              <a:ln>
                <a:solidFill>
                  <a:schemeClr val="accent6">
                    <a:lumMod val="75000"/>
                  </a:schemeClr>
                </a:solidFill>
              </a:ln>
              <a:cs typeface="B Lotus" pitchFamily="2" charset="-78"/>
              <a:hlinkClick r:id="rId2"/>
            </a:endParaRPr>
          </a:p>
        </p:txBody>
      </p:sp>
      <p:pic>
        <p:nvPicPr>
          <p:cNvPr id="4" name="Picture 3" descr="296770_QpTlCsdF.jpg"/>
          <p:cNvPicPr>
            <a:picLocks noChangeAspect="1"/>
          </p:cNvPicPr>
          <p:nvPr/>
        </p:nvPicPr>
        <p:blipFill>
          <a:blip r:embed="rId3" cstate="print"/>
          <a:stretch>
            <a:fillRect/>
          </a:stretch>
        </p:blipFill>
        <p:spPr>
          <a:xfrm>
            <a:off x="0" y="381000"/>
            <a:ext cx="4572000" cy="5943600"/>
          </a:xfrm>
          <a:prstGeom prst="rect">
            <a:avLst/>
          </a:prstGeom>
        </p:spPr>
      </p:pic>
    </p:spTree>
  </p:cSld>
  <p:clrMapOvr>
    <a:masterClrMapping/>
  </p:clrMapOvr>
  <p:transition spd="slow">
    <p:checke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4638"/>
            <a:ext cx="4114800" cy="1143000"/>
          </a:xfrm>
        </p:spPr>
        <p:txBody>
          <a:bodyPr/>
          <a:lstStyle/>
          <a:p>
            <a:pPr algn="r" rtl="1"/>
            <a:r>
              <a:rPr lang="fa-IR" dirty="0" smtClean="0">
                <a:cs typeface="B Jadid" pitchFamily="2" charset="-78"/>
              </a:rPr>
              <a:t>شاخصه های </a:t>
            </a:r>
            <a:r>
              <a:rPr lang="fa-IR" dirty="0" smtClean="0">
                <a:solidFill>
                  <a:srgbClr val="00B050"/>
                </a:solidFill>
                <a:cs typeface="B Jadid" pitchFamily="2" charset="-78"/>
              </a:rPr>
              <a:t>فتنه</a:t>
            </a:r>
            <a:endParaRPr lang="fa-IR" dirty="0"/>
          </a:p>
        </p:txBody>
      </p:sp>
      <p:sp>
        <p:nvSpPr>
          <p:cNvPr id="3" name="Content Placeholder 2"/>
          <p:cNvSpPr>
            <a:spLocks noGrp="1"/>
          </p:cNvSpPr>
          <p:nvPr>
            <p:ph idx="1"/>
          </p:nvPr>
        </p:nvSpPr>
        <p:spPr>
          <a:xfrm>
            <a:off x="4572000" y="1600200"/>
            <a:ext cx="4114800" cy="4525963"/>
          </a:xfrm>
        </p:spPr>
        <p:txBody>
          <a:bodyPr>
            <a:normAutofit lnSpcReduction="10000"/>
          </a:bodyPr>
          <a:lstStyle/>
          <a:p>
            <a:pPr lvl="0" algn="r" rtl="1">
              <a:buNone/>
            </a:pPr>
            <a:r>
              <a:rPr lang="fa-IR" sz="2400" b="1" dirty="0" smtClean="0">
                <a:cs typeface="B Titr" pitchFamily="2" charset="-78"/>
              </a:rPr>
              <a:t>5- تجاهل خواص</a:t>
            </a:r>
          </a:p>
          <a:p>
            <a:pPr lvl="0" algn="just" rtl="1">
              <a:lnSpc>
                <a:spcPct val="150000"/>
              </a:lnSpc>
              <a:buNone/>
            </a:pPr>
            <a:r>
              <a:rPr lang="fa-IR" sz="2800" b="1" dirty="0" smtClean="0">
                <a:cs typeface="B Lotus" pitchFamily="2" charset="-78"/>
              </a:rPr>
              <a:t>    آن </a:t>
            </a:r>
            <a:r>
              <a:rPr lang="fa-IR" sz="2800" b="1" dirty="0">
                <a:cs typeface="B Lotus" pitchFamily="2" charset="-78"/>
              </a:rPr>
              <a:t>كسانى كه به نام آنها اين كارها انجام </a:t>
            </a:r>
            <a:r>
              <a:rPr lang="fa-IR" sz="2800" b="1" dirty="0" smtClean="0">
                <a:cs typeface="B Lotus" pitchFamily="2" charset="-78"/>
              </a:rPr>
              <a:t>مي گرفت</a:t>
            </a:r>
            <a:r>
              <a:rPr lang="fa-IR" sz="2800" b="1" dirty="0">
                <a:cs typeface="B Lotus" pitchFamily="2" charset="-78"/>
              </a:rPr>
              <a:t>، بايد همان وقت اعلاميه </a:t>
            </a:r>
            <a:r>
              <a:rPr lang="fa-IR" sz="2800" b="1" dirty="0" smtClean="0">
                <a:cs typeface="B Lotus" pitchFamily="2" charset="-78"/>
              </a:rPr>
              <a:t>مي دادند</a:t>
            </a:r>
            <a:r>
              <a:rPr lang="fa-IR" sz="2800" b="1" dirty="0">
                <a:cs typeface="B Lotus" pitchFamily="2" charset="-78"/>
              </a:rPr>
              <a:t>، اعلام بيزارى </a:t>
            </a:r>
            <a:r>
              <a:rPr lang="fa-IR" sz="2800" b="1" dirty="0" smtClean="0">
                <a:cs typeface="B Lotus" pitchFamily="2" charset="-78"/>
              </a:rPr>
              <a:t>مي كردند</a:t>
            </a:r>
            <a:r>
              <a:rPr lang="fa-IR" sz="2800" b="1" dirty="0">
                <a:cs typeface="B Lotus" pitchFamily="2" charset="-78"/>
              </a:rPr>
              <a:t>، </a:t>
            </a:r>
            <a:r>
              <a:rPr lang="fa-IR" sz="2800" b="1" dirty="0" smtClean="0">
                <a:cs typeface="B Lotus" pitchFamily="2" charset="-78"/>
              </a:rPr>
              <a:t>            مي گفتند </a:t>
            </a:r>
            <a:r>
              <a:rPr lang="fa-IR" sz="2800" b="1" dirty="0">
                <a:cs typeface="B Lotus" pitchFamily="2" charset="-78"/>
              </a:rPr>
              <a:t>اينها از ما نيستند؛ اما </a:t>
            </a:r>
            <a:r>
              <a:rPr lang="fa-IR" sz="2800" b="1" dirty="0" smtClean="0">
                <a:cs typeface="B Lotus" pitchFamily="2" charset="-78"/>
              </a:rPr>
              <a:t>نكردند. </a:t>
            </a:r>
          </a:p>
          <a:p>
            <a:pPr lvl="0" algn="ctr" rtl="1">
              <a:buNone/>
            </a:pPr>
            <a:r>
              <a:rPr lang="fa-IR" sz="1400" dirty="0" smtClean="0">
                <a:ln>
                  <a:solidFill>
                    <a:schemeClr val="accent6">
                      <a:lumMod val="75000"/>
                    </a:schemeClr>
                  </a:solidFill>
                </a:ln>
                <a:cs typeface="B Lotus" pitchFamily="2" charset="-78"/>
                <a:hlinkClick r:id="rId2"/>
              </a:rPr>
              <a:t>(بيانات </a:t>
            </a:r>
            <a:r>
              <a:rPr lang="fa-IR" sz="1400" dirty="0">
                <a:ln>
                  <a:solidFill>
                    <a:schemeClr val="accent6">
                      <a:lumMod val="75000"/>
                    </a:schemeClr>
                  </a:solidFill>
                </a:ln>
                <a:cs typeface="B Lotus" pitchFamily="2" charset="-78"/>
                <a:hlinkClick r:id="rId2"/>
              </a:rPr>
              <a:t>در اجتماع مردم بجنورد </a:t>
            </a:r>
            <a:r>
              <a:rPr lang="fa-IR" sz="1400" dirty="0" smtClean="0">
                <a:ln>
                  <a:solidFill>
                    <a:schemeClr val="accent6">
                      <a:lumMod val="75000"/>
                    </a:schemeClr>
                  </a:solidFill>
                </a:ln>
                <a:cs typeface="B Lotus" pitchFamily="2" charset="-78"/>
                <a:hlinkClick r:id="rId2"/>
              </a:rPr>
              <a:t>91/7/19)</a:t>
            </a:r>
            <a:endParaRPr lang="en-US" sz="1400" dirty="0">
              <a:ln>
                <a:solidFill>
                  <a:schemeClr val="accent6">
                    <a:lumMod val="75000"/>
                  </a:schemeClr>
                </a:solidFill>
              </a:ln>
              <a:cs typeface="B Lotus" pitchFamily="2" charset="-78"/>
              <a:hlinkClick r:id="rId2"/>
            </a:endParaRPr>
          </a:p>
        </p:txBody>
      </p:sp>
      <p:pic>
        <p:nvPicPr>
          <p:cNvPr id="4" name="Picture 3" descr="images.jpeg"/>
          <p:cNvPicPr>
            <a:picLocks noChangeAspect="1"/>
          </p:cNvPicPr>
          <p:nvPr/>
        </p:nvPicPr>
        <p:blipFill>
          <a:blip r:embed="rId3" cstate="print"/>
          <a:stretch>
            <a:fillRect/>
          </a:stretch>
        </p:blipFill>
        <p:spPr>
          <a:xfrm>
            <a:off x="0" y="609600"/>
            <a:ext cx="4644008" cy="5791200"/>
          </a:xfrm>
          <a:prstGeom prst="rect">
            <a:avLst/>
          </a:prstGeom>
        </p:spPr>
      </p:pic>
    </p:spTree>
  </p:cSld>
  <p:clrMapOvr>
    <a:masterClrMapping/>
  </p:clrMapOvr>
  <p:transition spd="slow">
    <p:checke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
  <TotalTime>3870</TotalTime>
  <Words>2135</Words>
  <Application>Microsoft Office PowerPoint</Application>
  <PresentationFormat>On-screen Show (4:3)</PresentationFormat>
  <Paragraphs>159</Paragraphs>
  <Slides>41</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41</vt:i4>
      </vt:variant>
    </vt:vector>
  </HeadingPairs>
  <TitlesOfParts>
    <vt:vector size="55" baseType="lpstr">
      <vt:lpstr>B Jadid</vt:lpstr>
      <vt:lpstr>B Lotus</vt:lpstr>
      <vt:lpstr>B Nazanin</vt:lpstr>
      <vt:lpstr>B Titr</vt:lpstr>
      <vt:lpstr>B Yekan</vt:lpstr>
      <vt:lpstr>B Zar</vt:lpstr>
      <vt:lpstr>Calibri</vt:lpstr>
      <vt:lpstr>Constantia</vt:lpstr>
      <vt:lpstr>IranNastaliq</vt:lpstr>
      <vt:lpstr>Majalla UI</vt:lpstr>
      <vt:lpstr>Traditional Arabic</vt:lpstr>
      <vt:lpstr>Wingdings</vt:lpstr>
      <vt:lpstr>Wingdings 2</vt:lpstr>
      <vt:lpstr>Flow</vt:lpstr>
      <vt:lpstr>PowerPoint Presentation</vt:lpstr>
      <vt:lpstr>PowerPoint Presentation</vt:lpstr>
      <vt:lpstr>PowerPoint Presentation</vt:lpstr>
      <vt:lpstr>PowerPoint Presentation</vt:lpstr>
      <vt:lpstr>شاخصه های فتنه </vt:lpstr>
      <vt:lpstr>شاخصه های فتنه</vt:lpstr>
      <vt:lpstr>شاخصه های فتنه</vt:lpstr>
      <vt:lpstr>شاخصه های فتنه</vt:lpstr>
      <vt:lpstr>شاخصه های فتنه</vt:lpstr>
      <vt:lpstr>شاخصه های فتنه</vt:lpstr>
      <vt:lpstr>عوامل داخلی و خارجی شکل­گیری فتنه</vt:lpstr>
      <vt:lpstr>حمایت دشمنان از اقدامات فتنه گران</vt:lpstr>
      <vt:lpstr>حمایت دشمنان از اقدامات فتنه گران</vt:lpstr>
      <vt:lpstr>حمایت دشمنان از اقدامات فتنه گران</vt:lpstr>
      <vt:lpstr>حمایت دشمنان از اقدامات فتنه گران</vt:lpstr>
      <vt:lpstr>حمایت دشمنان از اقدامات فتنه گران</vt:lpstr>
      <vt:lpstr>حمایت دشمنان از اقدامات فتنه گران</vt:lpstr>
      <vt:lpstr>حمایت دشمنان از اقدامات فتنه گران</vt:lpstr>
      <vt:lpstr>حمایت دشمنان از اقدامات فتنه گران</vt:lpstr>
      <vt:lpstr>حمایت دشمنان از اقدامات فتنه گران</vt:lpstr>
      <vt:lpstr>نتيجه فتنه </vt:lpstr>
      <vt:lpstr>راهکارهای مقابله با فتنه </vt:lpstr>
      <vt:lpstr>راهکارهای مقابله با فتنه</vt:lpstr>
      <vt:lpstr>راهکارهای مقابله با فتنه</vt:lpstr>
      <vt:lpstr>راهکارهای مقابله با فتنه</vt:lpstr>
      <vt:lpstr>راهکارهای مقابله با فتنه</vt:lpstr>
      <vt:lpstr>راهکارهای مقابله با فتنه</vt:lpstr>
      <vt:lpstr>نتيجه گيري</vt:lpstr>
      <vt:lpstr>نقش مقام معظم رهبري در مديريت فتنه</vt:lpstr>
      <vt:lpstr>نقش مقام معظم رهبري  در مديريت فتنه</vt:lpstr>
      <vt:lpstr>نقش مقام معظم رهبري  در مديريت فتنه</vt:lpstr>
      <vt:lpstr>نقش مقام معظم رهبري  در مديريت فتنه</vt:lpstr>
      <vt:lpstr>نقش مقام معظم رهبري  در مديريت فتنه</vt:lpstr>
      <vt:lpstr>نقش مقام معظم رهبري  در مديريت فتنه</vt:lpstr>
      <vt:lpstr>نقش مردم در خنثي سازي فتنه 88 </vt:lpstr>
      <vt:lpstr>نقش مردم در خنثي سازي فتنه 88 </vt:lpstr>
      <vt:lpstr>نقش مردم در خنثي سازي فتنه 88 </vt:lpstr>
      <vt:lpstr>نقش مردم در خنثي سازي فتنه 88 </vt:lpstr>
      <vt:lpstr>نقش مردم در خنثي سازي فتنه 88 </vt:lpstr>
      <vt:lpstr>نقش مردم در خنثي سازي فتنه 88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9990393</dc:creator>
  <cp:lastModifiedBy>YAZDANIAN</cp:lastModifiedBy>
  <cp:revision>1470</cp:revision>
  <dcterms:created xsi:type="dcterms:W3CDTF">2013-03-07T07:49:53Z</dcterms:created>
  <dcterms:modified xsi:type="dcterms:W3CDTF">2016-12-25T16:32:43Z</dcterms:modified>
</cp:coreProperties>
</file>